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306" r:id="rId3"/>
    <p:sldId id="327" r:id="rId5"/>
    <p:sldId id="328" r:id="rId6"/>
    <p:sldId id="307" r:id="rId7"/>
    <p:sldId id="308" r:id="rId8"/>
    <p:sldId id="309" r:id="rId9"/>
    <p:sldId id="311" r:id="rId10"/>
    <p:sldId id="310" r:id="rId11"/>
    <p:sldId id="312" r:id="rId12"/>
    <p:sldId id="329" r:id="rId13"/>
    <p:sldId id="314" r:id="rId14"/>
    <p:sldId id="315" r:id="rId15"/>
    <p:sldId id="316" r:id="rId16"/>
    <p:sldId id="317" r:id="rId17"/>
    <p:sldId id="321" r:id="rId18"/>
    <p:sldId id="330" r:id="rId19"/>
    <p:sldId id="320" r:id="rId20"/>
    <p:sldId id="331" r:id="rId21"/>
    <p:sldId id="313" r:id="rId22"/>
    <p:sldId id="333" r:id="rId23"/>
    <p:sldId id="326" r:id="rId24"/>
    <p:sldId id="322" r:id="rId25"/>
    <p:sldId id="332" r:id="rId26"/>
    <p:sldId id="323" r:id="rId27"/>
    <p:sldId id="335" r:id="rId28"/>
    <p:sldId id="324" r:id="rId29"/>
    <p:sldId id="336" r:id="rId30"/>
    <p:sldId id="325" r:id="rId31"/>
    <p:sldId id="334" r:id="rId32"/>
    <p:sldId id="319" r:id="rId33"/>
    <p:sldId id="337" r:id="rId34"/>
  </p:sldIdLst>
  <p:sldSz cx="9144000" cy="6858000" type="screen4x3"/>
  <p:notesSz cx="6780530" cy="9911080"/>
  <p:defaultTextStyle>
    <a:defPPr>
      <a:defRPr lang="it-IT"/>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993300"/>
    <a:srgbClr val="0066CC"/>
    <a:srgbClr val="33CC33"/>
    <a:srgbClr val="FF0000"/>
    <a:srgbClr val="FF9999"/>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6"/>
    <p:restoredTop sz="90929"/>
  </p:normalViewPr>
  <p:slideViewPr>
    <p:cSldViewPr showGuides="1">
      <p:cViewPr>
        <p:scale>
          <a:sx n="100" d="100"/>
          <a:sy n="100" d="100"/>
        </p:scale>
        <p:origin x="-57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45006" cy="45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Header Placeholder 5121"/>
          <p:cNvSpPr>
            <a:spLocks noGrp="1"/>
          </p:cNvSpPr>
          <p:nvPr>
            <p:ph type="hdr" sz="quarter"/>
          </p:nvPr>
        </p:nvSpPr>
        <p:spPr>
          <a:xfrm>
            <a:off x="0" y="0"/>
            <a:ext cx="2936875" cy="495300"/>
          </a:xfrm>
          <a:prstGeom prst="rect">
            <a:avLst/>
          </a:prstGeom>
          <a:noFill/>
          <a:ln w="9525">
            <a:noFill/>
          </a:ln>
        </p:spPr>
        <p:txBody>
          <a:bodyPr lIns="92556" tIns="46278" rIns="92556" bIns="46278"/>
          <a:p>
            <a:pPr lvl="0" defTabSz="925830"/>
            <a:endParaRPr lang="it-IT" sz="1200"/>
          </a:p>
        </p:txBody>
      </p:sp>
      <p:sp>
        <p:nvSpPr>
          <p:cNvPr id="5123" name="Date Placeholder 5122"/>
          <p:cNvSpPr>
            <a:spLocks noGrp="1"/>
          </p:cNvSpPr>
          <p:nvPr>
            <p:ph type="dt" sz="quarter" idx="1"/>
          </p:nvPr>
        </p:nvSpPr>
        <p:spPr>
          <a:xfrm>
            <a:off x="3843338" y="0"/>
            <a:ext cx="2936875" cy="495300"/>
          </a:xfrm>
          <a:prstGeom prst="rect">
            <a:avLst/>
          </a:prstGeom>
          <a:noFill/>
          <a:ln w="9525">
            <a:noFill/>
          </a:ln>
        </p:spPr>
        <p:txBody>
          <a:bodyPr lIns="92556" tIns="46278" rIns="92556" bIns="46278"/>
          <a:p>
            <a:pPr lvl="0" algn="r" defTabSz="925830"/>
            <a:endParaRPr lang="it-IT" sz="1200"/>
          </a:p>
        </p:txBody>
      </p:sp>
      <p:sp>
        <p:nvSpPr>
          <p:cNvPr id="5124" name="Footer Placeholder 5123"/>
          <p:cNvSpPr>
            <a:spLocks noGrp="1"/>
          </p:cNvSpPr>
          <p:nvPr>
            <p:ph type="ftr" sz="quarter" idx="2"/>
          </p:nvPr>
        </p:nvSpPr>
        <p:spPr>
          <a:xfrm>
            <a:off x="0" y="9415463"/>
            <a:ext cx="2936875" cy="495300"/>
          </a:xfrm>
          <a:prstGeom prst="rect">
            <a:avLst/>
          </a:prstGeom>
          <a:noFill/>
          <a:ln w="9525">
            <a:noFill/>
          </a:ln>
        </p:spPr>
        <p:txBody>
          <a:bodyPr lIns="92556" tIns="46278" rIns="92556" bIns="46278" anchor="b" anchorCtr="0"/>
          <a:p>
            <a:pPr lvl="0" defTabSz="925830"/>
            <a:endParaRPr lang="it-IT" sz="1200"/>
          </a:p>
        </p:txBody>
      </p:sp>
      <p:sp>
        <p:nvSpPr>
          <p:cNvPr id="5125" name="Slide Number Placeholder 5124"/>
          <p:cNvSpPr>
            <a:spLocks noGrp="1"/>
          </p:cNvSpPr>
          <p:nvPr>
            <p:ph type="sldNum" sz="quarter" idx="3"/>
          </p:nvPr>
        </p:nvSpPr>
        <p:spPr>
          <a:xfrm>
            <a:off x="3843338" y="9415463"/>
            <a:ext cx="2936875" cy="495300"/>
          </a:xfrm>
          <a:prstGeom prst="rect">
            <a:avLst/>
          </a:prstGeom>
          <a:noFill/>
          <a:ln w="9525">
            <a:noFill/>
          </a:ln>
        </p:spPr>
        <p:txBody>
          <a:bodyPr lIns="92556" tIns="46278" rIns="92556" bIns="46278" anchor="b" anchorCtr="0"/>
          <a:p>
            <a:pPr lvl="0" algn="r" defTabSz="925830"/>
            <a:fld id="{9A0DB2DC-4C9A-4742-B13C-FB6460FD3503}" type="slidenum">
              <a:rPr lang="it-IT" sz="1200"/>
            </a:fld>
            <a:endParaRPr lang="it-IT"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8610" name="Header Placeholder 68609"/>
          <p:cNvSpPr>
            <a:spLocks noGrp="1"/>
          </p:cNvSpPr>
          <p:nvPr>
            <p:ph type="hdr" sz="quarter"/>
          </p:nvPr>
        </p:nvSpPr>
        <p:spPr>
          <a:xfrm>
            <a:off x="0" y="0"/>
            <a:ext cx="2971800" cy="533400"/>
          </a:xfrm>
          <a:prstGeom prst="rect">
            <a:avLst/>
          </a:prstGeom>
          <a:noFill/>
          <a:ln w="9525">
            <a:noFill/>
          </a:ln>
        </p:spPr>
        <p:txBody>
          <a:bodyPr/>
          <a:p>
            <a:pPr lvl="0"/>
            <a:endParaRPr lang="it-IT" sz="1200" dirty="0"/>
          </a:p>
        </p:txBody>
      </p:sp>
      <p:sp>
        <p:nvSpPr>
          <p:cNvPr id="68611" name="Date Placeholder 68610"/>
          <p:cNvSpPr>
            <a:spLocks noGrp="1"/>
          </p:cNvSpPr>
          <p:nvPr>
            <p:ph type="dt" idx="1"/>
          </p:nvPr>
        </p:nvSpPr>
        <p:spPr>
          <a:xfrm>
            <a:off x="3810000" y="0"/>
            <a:ext cx="2971800" cy="533400"/>
          </a:xfrm>
          <a:prstGeom prst="rect">
            <a:avLst/>
          </a:prstGeom>
          <a:noFill/>
          <a:ln w="9525">
            <a:noFill/>
          </a:ln>
        </p:spPr>
        <p:txBody>
          <a:bodyPr/>
          <a:p>
            <a:pPr lvl="0" algn="r"/>
            <a:endParaRPr lang="it-IT" sz="1200" dirty="0"/>
          </a:p>
        </p:txBody>
      </p:sp>
      <p:sp>
        <p:nvSpPr>
          <p:cNvPr id="68612" name="Slide Image Placeholder 68611"/>
          <p:cNvSpPr>
            <a:spLocks noTextEdit="1"/>
          </p:cNvSpPr>
          <p:nvPr>
            <p:ph type="sldImg" idx="2"/>
          </p:nvPr>
        </p:nvSpPr>
        <p:spPr>
          <a:xfrm>
            <a:off x="901700" y="762000"/>
            <a:ext cx="4978400" cy="3733800"/>
          </a:xfrm>
          <a:prstGeom prst="rect">
            <a:avLst/>
          </a:prstGeom>
          <a:ln w="9525" cap="flat" cmpd="sng">
            <a:solidFill>
              <a:srgbClr val="000000"/>
            </a:solidFill>
            <a:prstDash val="solid"/>
            <a:miter/>
            <a:headEnd type="none" w="med" len="med"/>
            <a:tailEnd type="none" w="med" len="med"/>
          </a:ln>
        </p:spPr>
      </p:sp>
      <p:sp>
        <p:nvSpPr>
          <p:cNvPr id="68613" name="Text Placeholder 68612"/>
          <p:cNvSpPr>
            <a:spLocks noGrp="1"/>
          </p:cNvSpPr>
          <p:nvPr>
            <p:ph type="body" sz="quarter" idx="3"/>
          </p:nvPr>
        </p:nvSpPr>
        <p:spPr>
          <a:xfrm>
            <a:off x="914400" y="4724400"/>
            <a:ext cx="4953000" cy="4419600"/>
          </a:xfrm>
          <a:prstGeom prst="rect">
            <a:avLst/>
          </a:prstGeom>
          <a:noFill/>
          <a:ln w="9525">
            <a:noFill/>
          </a:ln>
        </p:spPr>
        <p:txBody>
          <a:bodyPr/>
          <a:p>
            <a:pPr lvl="0"/>
            <a:r>
              <a:rPr dirty="0"/>
              <a:t>Fare clic per modificare gli stili del testo dello schema</a:t>
            </a:r>
            <a:endParaRPr dirty="0"/>
          </a:p>
          <a:p>
            <a:pPr lvl="1"/>
            <a:r>
              <a:rPr dirty="0"/>
              <a:t>Secondo livello</a:t>
            </a:r>
            <a:endParaRPr dirty="0"/>
          </a:p>
          <a:p>
            <a:pPr lvl="2"/>
            <a:r>
              <a:rPr dirty="0"/>
              <a:t>Terzo livello</a:t>
            </a:r>
            <a:endParaRPr dirty="0"/>
          </a:p>
          <a:p>
            <a:pPr lvl="3"/>
            <a:r>
              <a:rPr dirty="0"/>
              <a:t>Quarto livello</a:t>
            </a:r>
            <a:endParaRPr dirty="0"/>
          </a:p>
          <a:p>
            <a:pPr lvl="4"/>
            <a:r>
              <a:rPr dirty="0"/>
              <a:t>Quinto livello</a:t>
            </a:r>
            <a:endParaRPr dirty="0"/>
          </a:p>
        </p:txBody>
      </p:sp>
      <p:sp>
        <p:nvSpPr>
          <p:cNvPr id="68614" name="Footer Placeholder 68613"/>
          <p:cNvSpPr>
            <a:spLocks noGrp="1"/>
          </p:cNvSpPr>
          <p:nvPr>
            <p:ph type="ftr" sz="quarter" idx="4"/>
          </p:nvPr>
        </p:nvSpPr>
        <p:spPr>
          <a:xfrm>
            <a:off x="0" y="9448800"/>
            <a:ext cx="2971800" cy="457200"/>
          </a:xfrm>
          <a:prstGeom prst="rect">
            <a:avLst/>
          </a:prstGeom>
          <a:noFill/>
          <a:ln w="9525">
            <a:noFill/>
          </a:ln>
        </p:spPr>
        <p:txBody>
          <a:bodyPr anchor="b" anchorCtr="0"/>
          <a:p>
            <a:pPr lvl="0"/>
            <a:endParaRPr lang="it-IT" sz="1200" dirty="0"/>
          </a:p>
        </p:txBody>
      </p:sp>
      <p:sp>
        <p:nvSpPr>
          <p:cNvPr id="68615" name="Slide Number Placeholder 68614"/>
          <p:cNvSpPr>
            <a:spLocks noGrp="1"/>
          </p:cNvSpPr>
          <p:nvPr>
            <p:ph type="sldNum" sz="quarter" idx="5"/>
          </p:nvPr>
        </p:nvSpPr>
        <p:spPr>
          <a:xfrm>
            <a:off x="3810000" y="9448800"/>
            <a:ext cx="2971800" cy="457200"/>
          </a:xfrm>
          <a:prstGeom prst="rect">
            <a:avLst/>
          </a:prstGeom>
          <a:noFill/>
          <a:ln w="9525">
            <a:noFill/>
          </a:ln>
        </p:spPr>
        <p:txBody>
          <a:bodyPr anchor="b" anchorCtr="0"/>
          <a:p>
            <a:pPr lvl="0" algn="r"/>
            <a:fld id="{9A0DB2DC-4C9A-4742-B13C-FB6460FD3503}" type="slidenum">
              <a:rPr lang="it-IT" sz="1200" dirty="0"/>
            </a:fld>
            <a:endParaRPr lang="it-IT"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95234" name="Slide Image Placeholder 9523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95235" name="Text Placeholder 9523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lgn="just"/>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54626" name="Slide Image Placeholder 154625"/>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54627" name="Text Placeholder 154626"/>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21858" name="Slide Image Placeholder 121857"/>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21859" name="Text Placeholder 121858"/>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25954" name="Slide Image Placeholder 12595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25955" name="Text Placeholder 12595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28002" name="Slide Image Placeholder 12800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28003" name="Text Placeholder 12800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30050" name="Slide Image Placeholder 13004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30051" name="Text Placeholder 13005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38242" name="Slide Image Placeholder 13824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38243" name="Text Placeholder 13824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56674" name="Slide Image Placeholder 15667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56675" name="Text Placeholder 15667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36194" name="Slide Image Placeholder 13619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36195" name="Text Placeholder 13619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58722" name="Slide Image Placeholder 15872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58723" name="Text Placeholder 15872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19810" name="Slide Image Placeholder 11980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19811" name="Text Placeholder 11981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50530" name="Slide Image Placeholder 15052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50531" name="Text Placeholder 15053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62818" name="Slide Image Placeholder 162817"/>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62819" name="Text Placeholder 162818"/>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48482" name="Slide Image Placeholder 14848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48483" name="Text Placeholder 14848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40290" name="Slide Image Placeholder 14028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40291" name="Text Placeholder 14029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60770" name="Slide Image Placeholder 16076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60771" name="Text Placeholder 16077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42338" name="Slide Image Placeholder 142337"/>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42339" name="Text Placeholder 142338"/>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66914" name="Slide Image Placeholder 16691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66915" name="Text Placeholder 16691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44386" name="Slide Image Placeholder 144385"/>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44387" name="Text Placeholder 144386"/>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68962" name="Slide Image Placeholder 16896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68963" name="Text Placeholder 16896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46434" name="Slide Image Placeholder 146433"/>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46435" name="Text Placeholder 146434"/>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64866" name="Slide Image Placeholder 164865"/>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64867" name="Text Placeholder 164866"/>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52578" name="Slide Image Placeholder 152577"/>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52579" name="Text Placeholder 152578"/>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34146" name="Slide Image Placeholder 134145"/>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34147" name="Text Placeholder 134146"/>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04450" name="Slide Image Placeholder 104449"/>
          <p:cNvSpPr>
            <a:spLocks noTextEdit="1"/>
          </p:cNvSpPr>
          <p:nvPr>
            <p:ph type="sldImg"/>
          </p:nvPr>
        </p:nvSpPr>
        <p:spPr>
          <a:ln/>
        </p:spPr>
      </p:sp>
      <p:sp>
        <p:nvSpPr>
          <p:cNvPr id="104451" name="Text Placeholder 104450"/>
          <p:cNvSpPr>
            <a:spLocks noGrp="1"/>
          </p:cNvSpPr>
          <p:nvPr>
            <p:ph type="body" idx="1"/>
          </p:nvPr>
        </p:nvSpPr>
        <p:spPr>
          <a:ln/>
        </p:spPr>
        <p:txBody>
          <a:bodyPr/>
          <a:p>
            <a:pPr lvl="0"/>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07522" name="Slide Image Placeholder 10752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07523" name="Text Placeholder 10752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09570" name="Slide Image Placeholder 10956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09571" name="Text Placeholder 10957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14690" name="Slide Image Placeholder 114689"/>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14691" name="Text Placeholder 114690"/>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12642" name="Slide Image Placeholder 11264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12643" name="Text Placeholder 11264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2"/>
          </p:nvPr>
        </p:nvSpPr>
        <p:spPr/>
        <p:txBody>
          <a:bodyPr/>
          <a:p>
            <a:pPr lvl="0" algn="r"/>
            <a:fld id="{9A0DB2DC-4C9A-4742-B13C-FB6460FD3503}" type="slidenum">
              <a:rPr lang="it-IT" sz="1200" dirty="0"/>
            </a:fld>
            <a:endParaRPr lang="it-IT" sz="1200" dirty="0"/>
          </a:p>
        </p:txBody>
      </p:sp>
      <p:sp>
        <p:nvSpPr>
          <p:cNvPr id="117762" name="Slide Image Placeholder 117761"/>
          <p:cNvSpPr>
            <a:spLocks noTextEdit="1"/>
          </p:cNvSpPr>
          <p:nvPr>
            <p:ph type="sldImg"/>
          </p:nvPr>
        </p:nvSpPr>
        <p:spPr>
          <a:xfrm>
            <a:off x="901700" y="762000"/>
            <a:ext cx="4978400" cy="3733800"/>
          </a:xfrm>
          <a:solidFill>
            <a:srgbClr val="FFFFFF"/>
          </a:solidFill>
          <a:ln w="9525" cap="flat" cmpd="sng">
            <a:solidFill>
              <a:srgbClr val="000000"/>
            </a:solidFill>
            <a:prstDash val="solid"/>
            <a:headEnd type="none" w="med" len="med"/>
            <a:tailEnd type="none" w="med" len="med"/>
          </a:ln>
        </p:spPr>
      </p:sp>
      <p:sp>
        <p:nvSpPr>
          <p:cNvPr id="117763" name="Text Placeholder 117762"/>
          <p:cNvSpPr/>
          <p:nvPr>
            <p:ph type="body" idx="1"/>
          </p:nvPr>
        </p:nvSpPr>
        <p:spPr>
          <a:xfrm>
            <a:off x="914400" y="4724400"/>
            <a:ext cx="4953000" cy="44196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Title Slide">
    <p:bg>
      <p:bgPr>
        <a:solidFill>
          <a:schemeClr val="bg1"/>
        </a:solidFill>
        <a:effectLst/>
      </p:bgPr>
    </p:bg>
    <p:spTree>
      <p:nvGrpSpPr>
        <p:cNvPr id="1" name=""/>
        <p:cNvGrpSpPr/>
        <p:nvPr/>
      </p:nvGrpSpPr>
      <p:grpSpPr/>
      <p:grpSp>
        <p:nvGrpSpPr>
          <p:cNvPr id="171010" name="Group 171009"/>
          <p:cNvGrpSpPr/>
          <p:nvPr/>
        </p:nvGrpSpPr>
        <p:grpSpPr>
          <a:xfrm>
            <a:off x="0" y="0"/>
            <a:ext cx="9144000" cy="6858000"/>
            <a:chOff x="0" y="0"/>
            <a:chExt cx="5760" cy="4320"/>
          </a:xfrm>
        </p:grpSpPr>
        <p:grpSp>
          <p:nvGrpSpPr>
            <p:cNvPr id="171011" name="Group 171010"/>
            <p:cNvGrpSpPr/>
            <p:nvPr/>
          </p:nvGrpSpPr>
          <p:grpSpPr>
            <a:xfrm>
              <a:off x="0" y="0"/>
              <a:ext cx="5760" cy="4320"/>
              <a:chOff x="0" y="0"/>
              <a:chExt cx="5760" cy="4320"/>
            </a:xfrm>
          </p:grpSpPr>
          <p:sp>
            <p:nvSpPr>
              <p:cNvPr id="171012" name="Rectangle 171011"/>
              <p:cNvSpPr/>
              <p:nvPr/>
            </p:nvSpPr>
            <p:spPr>
              <a:xfrm>
                <a:off x="2112" y="0"/>
                <a:ext cx="3648" cy="96"/>
              </a:xfrm>
              <a:prstGeom prst="rect">
                <a:avLst/>
              </a:prstGeom>
              <a:solidFill>
                <a:schemeClr val="folHlink"/>
              </a:solidFill>
              <a:ln w="9525">
                <a:noFill/>
              </a:ln>
            </p:spPr>
            <p:txBody>
              <a:bodyPr/>
              <a:p>
                <a:endParaRPr lang="en-US"/>
              </a:p>
            </p:txBody>
          </p:sp>
          <p:grpSp>
            <p:nvGrpSpPr>
              <p:cNvPr id="171013" name="Group 171012"/>
              <p:cNvGrpSpPr/>
              <p:nvPr userDrawn="1"/>
            </p:nvGrpSpPr>
            <p:grpSpPr>
              <a:xfrm>
                <a:off x="0" y="0"/>
                <a:ext cx="5760" cy="4320"/>
                <a:chOff x="0" y="0"/>
                <a:chExt cx="5760" cy="4320"/>
              </a:xfrm>
            </p:grpSpPr>
            <p:sp>
              <p:nvSpPr>
                <p:cNvPr id="171014" name="Straight Connector 171013"/>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15" name="Straight Connector 171014"/>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16" name="Straight Connector 171015"/>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17" name="Straight Connector 171016"/>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18" name="Straight Connector 171017"/>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19" name="Straight Connector 171018"/>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0" name="Straight Connector 171019"/>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1" name="Straight Connector 171020"/>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2" name="Straight Connector 171021"/>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3" name="Straight Connector 171022"/>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4" name="Straight Connector 171023"/>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5" name="Straight Connector 171024"/>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6" name="Straight Connector 171025"/>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7" name="Straight Connector 171026"/>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8" name="Straight Connector 171027"/>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29" name="Straight Connector 171028"/>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0" name="Straight Connector 171029"/>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1" name="Straight Connector 171030"/>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2" name="Straight Connector 171031"/>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3" name="Straight Connector 171032"/>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4" name="Straight Connector 171033"/>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5" name="Straight Connector 171034"/>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6" name="Straight Connector 171035"/>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7" name="Straight Connector 171036"/>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8" name="Straight Connector 171037"/>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39" name="Straight Connector 171038"/>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0" name="Straight Connector 171039"/>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1" name="Straight Connector 171040"/>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2" name="Straight Connector 171041"/>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3" name="Straight Connector 171042"/>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4" name="Straight Connector 171043"/>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5" name="Straight Connector 171044"/>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6" name="Straight Connector 171045"/>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7" name="Straight Connector 171046"/>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8" name="Straight Connector 171047"/>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49" name="Straight Connector 171048"/>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0" name="Straight Connector 171049"/>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1" name="Straight Connector 171050"/>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2" name="Straight Connector 171051"/>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3" name="Straight Connector 171052"/>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4" name="Straight Connector 171053"/>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5" name="Straight Connector 171054"/>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6" name="Straight Connector 171055"/>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7" name="Straight Connector 171056"/>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8" name="Straight Connector 171057"/>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59" name="Straight Connector 171058"/>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60" name="Straight Connector 171059"/>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61" name="Straight Connector 171060"/>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62" name="Straight Connector 171061"/>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63" name="Straight Connector 171062"/>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1064" name="Straight Connector 171063"/>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grpSp>
          <p:sp>
            <p:nvSpPr>
              <p:cNvPr id="171065" name="Straight Connector 171064"/>
              <p:cNvSpPr/>
              <p:nvPr/>
            </p:nvSpPr>
            <p:spPr>
              <a:xfrm>
                <a:off x="5568" y="0"/>
                <a:ext cx="0" cy="1488"/>
              </a:xfrm>
              <a:prstGeom prst="line">
                <a:avLst/>
              </a:prstGeom>
              <a:ln w="9525" cap="flat" cmpd="sng">
                <a:solidFill>
                  <a:schemeClr val="hlink"/>
                </a:solidFill>
                <a:prstDash val="solid"/>
                <a:headEnd type="none" w="med" len="med"/>
                <a:tailEnd type="none" w="med" len="med"/>
              </a:ln>
            </p:spPr>
          </p:sp>
        </p:grpSp>
        <p:grpSp>
          <p:nvGrpSpPr>
            <p:cNvPr id="171066" name="Group 171065"/>
            <p:cNvGrpSpPr/>
            <p:nvPr userDrawn="1"/>
          </p:nvGrpSpPr>
          <p:grpSpPr>
            <a:xfrm>
              <a:off x="3" y="559"/>
              <a:ext cx="4192" cy="1796"/>
              <a:chOff x="3" y="559"/>
              <a:chExt cx="4192" cy="1796"/>
            </a:xfrm>
          </p:grpSpPr>
          <p:sp>
            <p:nvSpPr>
              <p:cNvPr id="171067" name="Straight Connector 171066"/>
              <p:cNvSpPr/>
              <p:nvPr/>
            </p:nvSpPr>
            <p:spPr>
              <a:xfrm>
                <a:off x="506" y="559"/>
                <a:ext cx="0" cy="1796"/>
              </a:xfrm>
              <a:prstGeom prst="line">
                <a:avLst/>
              </a:prstGeom>
              <a:ln w="9525" cap="flat" cmpd="sng">
                <a:solidFill>
                  <a:schemeClr val="hlink"/>
                </a:solidFill>
                <a:prstDash val="solid"/>
                <a:headEnd type="none" w="med" len="med"/>
                <a:tailEnd type="none" w="med" len="med"/>
              </a:ln>
            </p:spPr>
          </p:sp>
          <p:sp>
            <p:nvSpPr>
              <p:cNvPr id="171068" name="Straight Connector 171067"/>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sp>
          <p:sp>
            <p:nvSpPr>
              <p:cNvPr id="171069" name="Straight Connector 171068"/>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sp>
          <p:sp>
            <p:nvSpPr>
              <p:cNvPr id="171070" name="Freeform 171069"/>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21113" y="5"/>
                    </a:moveTo>
                    <a:arcTo wR="21600" hR="21600" stAng="-5476718" swAng="16204296"/>
                    <a:lnTo>
                      <a:pt x="21595" y="21600"/>
                    </a:lnTo>
                    <a:close/>
                  </a:path>
                </a:pathLst>
              </a:custGeom>
              <a:noFill/>
              <a:ln w="9525" cap="flat" cmpd="sng">
                <a:solidFill>
                  <a:schemeClr val="hlink"/>
                </a:solidFill>
                <a:prstDash val="solid"/>
                <a:headEnd type="none" w="med" len="med"/>
                <a:tailEnd type="none" w="med" len="med"/>
              </a:ln>
            </p:spPr>
            <p:txBody>
              <a:bodyPr/>
              <a:p>
                <a:endParaRPr lang="en-US"/>
              </a:p>
            </p:txBody>
          </p:sp>
        </p:grpSp>
        <p:grpSp>
          <p:nvGrpSpPr>
            <p:cNvPr id="171071" name="Group 171070"/>
            <p:cNvGrpSpPr/>
            <p:nvPr userDrawn="1"/>
          </p:nvGrpSpPr>
          <p:grpSpPr>
            <a:xfrm>
              <a:off x="1480" y="1952"/>
              <a:ext cx="3808" cy="1812"/>
              <a:chOff x="1480" y="1952"/>
              <a:chExt cx="3808" cy="1812"/>
            </a:xfrm>
          </p:grpSpPr>
          <p:sp>
            <p:nvSpPr>
              <p:cNvPr id="171072" name="Straight Connector 171071"/>
              <p:cNvSpPr/>
              <p:nvPr/>
            </p:nvSpPr>
            <p:spPr>
              <a:xfrm flipV="1">
                <a:off x="1480" y="3442"/>
                <a:ext cx="3808" cy="0"/>
              </a:xfrm>
              <a:prstGeom prst="line">
                <a:avLst/>
              </a:prstGeom>
              <a:ln w="9525" cap="flat" cmpd="sng">
                <a:solidFill>
                  <a:schemeClr val="hlink"/>
                </a:solidFill>
                <a:prstDash val="solid"/>
                <a:headEnd type="none" w="med" len="med"/>
                <a:tailEnd type="none" w="med" len="med"/>
              </a:ln>
            </p:spPr>
          </p:sp>
          <p:sp>
            <p:nvSpPr>
              <p:cNvPr id="171073" name="Straight Connector 171072"/>
              <p:cNvSpPr/>
              <p:nvPr/>
            </p:nvSpPr>
            <p:spPr>
              <a:xfrm flipH="1">
                <a:off x="5172" y="1952"/>
                <a:ext cx="0" cy="1812"/>
              </a:xfrm>
              <a:prstGeom prst="line">
                <a:avLst/>
              </a:prstGeom>
              <a:ln w="9525" cap="flat" cmpd="sng">
                <a:solidFill>
                  <a:schemeClr val="hlink"/>
                </a:solidFill>
                <a:prstDash val="solid"/>
                <a:headEnd type="none" w="med" len="med"/>
                <a:tailEnd type="none" w="med" len="med"/>
              </a:ln>
            </p:spPr>
          </p:sp>
          <p:sp>
            <p:nvSpPr>
              <p:cNvPr id="171074" name="Freeform 171073"/>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21113" y="5"/>
                    </a:moveTo>
                    <a:arcTo wR="21600" hR="21600" stAng="-5476718" swAng="16204296"/>
                    <a:lnTo>
                      <a:pt x="21595" y="21600"/>
                    </a:lnTo>
                    <a:close/>
                  </a:path>
                </a:pathLst>
              </a:custGeom>
              <a:noFill/>
              <a:ln w="9525" cap="flat" cmpd="sng">
                <a:solidFill>
                  <a:schemeClr val="hlink"/>
                </a:solidFill>
                <a:prstDash val="solid"/>
                <a:headEnd type="none" w="med" len="med"/>
                <a:tailEnd type="none" w="med" len="med"/>
              </a:ln>
            </p:spPr>
            <p:txBody>
              <a:bodyPr/>
              <a:p>
                <a:endParaRPr lang="en-US"/>
              </a:p>
            </p:txBody>
          </p:sp>
        </p:grpSp>
      </p:grpSp>
      <p:sp>
        <p:nvSpPr>
          <p:cNvPr id="171075" name="Title 171074"/>
          <p:cNvSpPr>
            <a:spLocks noGrp="1"/>
          </p:cNvSpPr>
          <p:nvPr>
            <p:ph type="ctrTitle" hasCustomPrompt="1"/>
          </p:nvPr>
        </p:nvSpPr>
        <p:spPr>
          <a:xfrm>
            <a:off x="990600" y="1752600"/>
            <a:ext cx="7772400" cy="1143000"/>
          </a:xfrm>
          <a:prstGeom prst="rect">
            <a:avLst/>
          </a:prstGeom>
          <a:noFill/>
          <a:ln w="9525">
            <a:noFill/>
          </a:ln>
        </p:spPr>
        <p:txBody>
          <a:bodyPr anchor="b" anchorCtr="0"/>
          <a:lstStyle>
            <a:lvl1pPr lvl="0">
              <a:buClrTx/>
              <a:buSzTx/>
              <a:buFontTx/>
              <a:defRPr/>
            </a:lvl1pPr>
          </a:lstStyle>
          <a:p>
            <a:pPr lvl="0"/>
            <a:r>
              <a:rPr dirty="0"/>
              <a:t>Fare clic per modificare lo stile del titolo dello schema</a:t>
            </a:r>
            <a:endParaRPr dirty="0"/>
          </a:p>
        </p:txBody>
      </p:sp>
      <p:sp>
        <p:nvSpPr>
          <p:cNvPr id="171076" name="Subtitle 171075" descr="Rectangle: Click to edit Master text styles&#13;&#10;Second level&#13;&#10;Third level&#13;&#10;Fourth level&#13;&#10;Fifth level"/>
          <p:cNvSpPr>
            <a:spLocks noGrp="1"/>
          </p:cNvSpPr>
          <p:nvPr>
            <p:ph type="subTitle" idx="1"/>
          </p:nvPr>
        </p:nvSpPr>
        <p:spPr>
          <a:xfrm>
            <a:off x="990600" y="3309938"/>
            <a:ext cx="6400800" cy="1752600"/>
          </a:xfrm>
          <a:prstGeom prst="rect">
            <a:avLst/>
          </a:prstGeom>
          <a:noFill/>
          <a:ln w="9525">
            <a:noFill/>
          </a:ln>
        </p:spPr>
        <p:txBody>
          <a:bodyPr anchor="t" anchorCtr="0"/>
          <a:lstStyle>
            <a:lvl1pPr marL="0" lvl="0" indent="0">
              <a:buClr>
                <a:schemeClr val="hlink"/>
              </a:buClr>
              <a:buSzPct val="110000"/>
              <a:buFont typeface="Wingdings" panose="05000000000000000000" pitchFamily="2" charset="2"/>
              <a:buNone/>
              <a:defRPr/>
            </a:lvl1pPr>
            <a:lvl2pPr marL="457200" lvl="1" indent="0" algn="ctr">
              <a:buClr>
                <a:schemeClr val="tx1"/>
              </a:buClr>
              <a:buSzPct val="60000"/>
              <a:buFont typeface="Wingdings" panose="05000000000000000000" pitchFamily="2" charset="2"/>
              <a:buNone/>
              <a:defRPr/>
            </a:lvl2pPr>
            <a:lvl3pPr marL="914400" lvl="2" indent="0" algn="ctr">
              <a:buClr>
                <a:schemeClr val="hlink"/>
              </a:buClr>
              <a:buSzPct val="95000"/>
              <a:buFont typeface="Wingdings" panose="05000000000000000000" pitchFamily="2" charset="2"/>
              <a:buNone/>
              <a:defRPr/>
            </a:lvl3pPr>
            <a:lvl4pPr marL="1371600" lvl="3" indent="0" algn="ctr">
              <a:buClr>
                <a:schemeClr val="tx1"/>
              </a:buClr>
              <a:buSzPct val="65000"/>
              <a:buFont typeface="Wingdings" panose="05000000000000000000" pitchFamily="2" charset="2"/>
              <a:buNone/>
              <a:defRPr/>
            </a:lvl4pPr>
            <a:lvl5pPr marL="1828800" lvl="4" indent="0" algn="ctr">
              <a:buClr>
                <a:schemeClr val="hlink"/>
              </a:buClr>
              <a:buSzPct val="60000"/>
              <a:buFont typeface="Wingdings" panose="05000000000000000000" pitchFamily="2" charset="2"/>
              <a:buNone/>
              <a:defRPr/>
            </a:lvl5pPr>
          </a:lstStyle>
          <a:p>
            <a:pPr lvl="0"/>
            <a:r>
              <a:rPr dirty="0"/>
              <a:t>Fare clic per modificare lo stile del sottotitolo dello schema</a:t>
            </a:r>
            <a:endParaRPr dirty="0"/>
          </a:p>
        </p:txBody>
      </p:sp>
      <p:sp>
        <p:nvSpPr>
          <p:cNvPr id="171077" name="Date Placeholder 171076"/>
          <p:cNvSpPr>
            <a:spLocks noGrp="1"/>
          </p:cNvSpPr>
          <p:nvPr>
            <p:ph type="dt" sz="quarter" idx="2"/>
          </p:nvPr>
        </p:nvSpPr>
        <p:spPr>
          <a:xfrm>
            <a:off x="685800" y="6248400"/>
            <a:ext cx="1905000" cy="457200"/>
          </a:xfrm>
          <a:prstGeom prst="rect">
            <a:avLst/>
          </a:prstGeom>
          <a:noFill/>
          <a:ln w="9525">
            <a:noFill/>
          </a:ln>
        </p:spPr>
        <p:txBody>
          <a:bodyPr anchor="b" anchorCtr="0"/>
          <a:lstStyle>
            <a:lvl1pPr>
              <a:defRPr sz="1400">
                <a:latin typeface="Tahoma" panose="020B0604030504040204" pitchFamily="34" charset="0"/>
              </a:defRPr>
            </a:lvl1pPr>
          </a:lstStyle>
          <a:p>
            <a:fld id="{BB962C8B-B14F-4D97-AF65-F5344CB8AC3E}" type="datetime1">
              <a:rPr lang="it-IT"/>
            </a:fld>
            <a:endParaRPr lang="it-IT">
              <a:latin typeface="Times New Roman" panose="02020603050405020304" charset="0"/>
            </a:endParaRPr>
          </a:p>
        </p:txBody>
      </p:sp>
      <p:sp>
        <p:nvSpPr>
          <p:cNvPr id="171078" name="Footer Placeholder 171077"/>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400">
                <a:latin typeface="Tahoma" panose="020B0604030504040204" pitchFamily="34" charset="0"/>
              </a:defRPr>
            </a:lvl1pPr>
          </a:lstStyle>
          <a:p>
            <a:endParaRPr lang="it-IT"/>
          </a:p>
        </p:txBody>
      </p:sp>
      <p:sp>
        <p:nvSpPr>
          <p:cNvPr id="171079" name="Slide Number Placeholder 171078"/>
          <p:cNvSpPr>
            <a:spLocks noGrp="1"/>
          </p:cNvSpPr>
          <p:nvPr>
            <p:ph type="sldNum" sz="quarter" idx="4"/>
          </p:nvPr>
        </p:nvSpPr>
        <p:spPr>
          <a:xfrm>
            <a:off x="6553200" y="6248400"/>
            <a:ext cx="1905000" cy="457200"/>
          </a:xfrm>
          <a:prstGeom prst="rect">
            <a:avLst/>
          </a:prstGeom>
          <a:noFill/>
          <a:ln w="9525">
            <a:noFill/>
          </a:ln>
        </p:spPr>
        <p:txBody>
          <a:bodyPr anchor="b" anchorCtr="0"/>
          <a:lstStyle>
            <a:lvl1pPr algn="r">
              <a:defRPr sz="1400">
                <a:latin typeface="Tahoma" panose="020B0604030504040204" pitchFamily="34" charset="0"/>
              </a:defRPr>
            </a:lvl1pPr>
          </a:lstStyle>
          <a:p>
            <a:fld id="{9A0DB2DC-4C9A-4742-B13C-FB6460FD3503}" type="slidenum">
              <a:rPr lang="it-IT"/>
            </a:fld>
            <a:endParaRPr lang="it-IT">
              <a:latin typeface="Times New Roman" panose="0202060305040502030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it-IT">
              <a:latin typeface="Times New Roman" panose="02020603050405020304" charset="0"/>
            </a:endParaRPr>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84793" cy="57150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it-IT">
              <a:latin typeface="Times New Roman" panose="02020603050405020304" charset="0"/>
            </a:endParaRPr>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it-IT">
              <a:latin typeface="Times New Roman" panose="02020603050405020304" charset="0"/>
            </a:endParaRPr>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it-IT">
              <a:latin typeface="Times New Roman" panose="02020603050405020304" charset="0"/>
            </a:endParaRPr>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it-IT">
              <a:latin typeface="Times New Roman" panose="02020603050405020304" charset="0"/>
            </a:endParaRPr>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it-IT">
              <a:latin typeface="Times New Roman" panose="02020603050405020304" charset="0"/>
            </a:endParaRPr>
          </a:p>
        </p:txBody>
      </p:sp>
      <p:sp>
        <p:nvSpPr>
          <p:cNvPr id="8" name="Footer Placeholder 7"/>
          <p:cNvSpPr>
            <a:spLocks noGrp="1"/>
          </p:cNvSpPr>
          <p:nvPr>
            <p:ph type="ftr" sz="quarter" idx="11"/>
          </p:nvPr>
        </p:nvSpPr>
        <p:spPr/>
        <p:txBody>
          <a:bodyPr/>
          <a:lstStyle/>
          <a:p>
            <a:pPr lvl="0"/>
            <a:endParaRPr lang="it-IT"/>
          </a:p>
        </p:txBody>
      </p:sp>
      <p:sp>
        <p:nvSpPr>
          <p:cNvPr id="9" name="Slide Number Placeholder 8"/>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it-IT">
              <a:latin typeface="Times New Roman" panose="02020603050405020304" charset="0"/>
            </a:endParaRPr>
          </a:p>
        </p:txBody>
      </p:sp>
      <p:sp>
        <p:nvSpPr>
          <p:cNvPr id="4" name="Footer Placeholder 3"/>
          <p:cNvSpPr>
            <a:spLocks noGrp="1"/>
          </p:cNvSpPr>
          <p:nvPr>
            <p:ph type="ftr" sz="quarter" idx="11"/>
          </p:nvPr>
        </p:nvSpPr>
        <p:spPr/>
        <p:txBody>
          <a:bodyPr/>
          <a:lstStyle/>
          <a:p>
            <a:pPr lvl="0"/>
            <a:endParaRPr lang="it-IT"/>
          </a:p>
        </p:txBody>
      </p:sp>
      <p:sp>
        <p:nvSpPr>
          <p:cNvPr id="5" name="Slide Number Placeholder 4"/>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it-IT">
              <a:latin typeface="Times New Roman" panose="02020603050405020304" charset="0"/>
            </a:endParaRPr>
          </a:p>
        </p:txBody>
      </p:sp>
      <p:sp>
        <p:nvSpPr>
          <p:cNvPr id="3" name="Footer Placeholder 2"/>
          <p:cNvSpPr>
            <a:spLocks noGrp="1"/>
          </p:cNvSpPr>
          <p:nvPr>
            <p:ph type="ftr" sz="quarter" idx="11"/>
          </p:nvPr>
        </p:nvSpPr>
        <p:spPr/>
        <p:txBody>
          <a:bodyPr/>
          <a:lstStyle/>
          <a:p>
            <a:pPr lvl="0"/>
            <a:endParaRPr lang="it-IT"/>
          </a:p>
        </p:txBody>
      </p:sp>
      <p:sp>
        <p:nvSpPr>
          <p:cNvPr id="4" name="Slide Number Placeholder 3"/>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it-IT">
              <a:latin typeface="Times New Roman" panose="02020603050405020304" charset="0"/>
            </a:endParaRPr>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it-IT">
              <a:latin typeface="Times New Roman" panose="02020603050405020304" charset="0"/>
            </a:endParaRPr>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9A0DB2DC-4C9A-4742-B13C-FB6460FD3503}" type="slidenum">
              <a:rPr lang="it-IT"/>
            </a:fld>
            <a:endParaRPr lang="it-IT">
              <a:latin typeface="Times New Roman" panose="0202060305040502030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69986" name="Group 169985"/>
          <p:cNvGrpSpPr/>
          <p:nvPr/>
        </p:nvGrpSpPr>
        <p:grpSpPr>
          <a:xfrm>
            <a:off x="0" y="0"/>
            <a:ext cx="9144000" cy="6858000"/>
            <a:chOff x="0" y="0"/>
            <a:chExt cx="5760" cy="4320"/>
          </a:xfrm>
        </p:grpSpPr>
        <p:grpSp>
          <p:nvGrpSpPr>
            <p:cNvPr id="169987" name="Group 169986"/>
            <p:cNvGrpSpPr/>
            <p:nvPr/>
          </p:nvGrpSpPr>
          <p:grpSpPr>
            <a:xfrm>
              <a:off x="0" y="0"/>
              <a:ext cx="5760" cy="4320"/>
              <a:chOff x="0" y="0"/>
              <a:chExt cx="5760" cy="4320"/>
            </a:xfrm>
          </p:grpSpPr>
          <p:grpSp>
            <p:nvGrpSpPr>
              <p:cNvPr id="169988" name="Group 169987"/>
              <p:cNvGrpSpPr/>
              <p:nvPr/>
            </p:nvGrpSpPr>
            <p:grpSpPr>
              <a:xfrm>
                <a:off x="0" y="192"/>
                <a:ext cx="5760" cy="4032"/>
                <a:chOff x="0" y="192"/>
                <a:chExt cx="5760" cy="4032"/>
              </a:xfrm>
            </p:grpSpPr>
            <p:sp>
              <p:nvSpPr>
                <p:cNvPr id="169989" name="Straight Connector 169988"/>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0" name="Straight Connector 169989"/>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1" name="Straight Connector 169990"/>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2" name="Straight Connector 169991"/>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3" name="Straight Connector 169992"/>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4" name="Straight Connector 169993"/>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5" name="Straight Connector 169994"/>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6" name="Straight Connector 169995"/>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7" name="Straight Connector 169996"/>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8" name="Straight Connector 169997"/>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69999" name="Straight Connector 169998"/>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0" name="Straight Connector 169999"/>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1" name="Straight Connector 170000"/>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2" name="Straight Connector 170001"/>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3" name="Straight Connector 170002"/>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4" name="Straight Connector 170003"/>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5" name="Straight Connector 170004"/>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6" name="Straight Connector 170005"/>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7" name="Straight Connector 170006"/>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8" name="Straight Connector 170007"/>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09" name="Straight Connector 170008"/>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0" name="Straight Connector 170009"/>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sp>
          </p:grpSp>
          <p:grpSp>
            <p:nvGrpSpPr>
              <p:cNvPr id="170011" name="Group 170010"/>
              <p:cNvGrpSpPr/>
              <p:nvPr/>
            </p:nvGrpSpPr>
            <p:grpSpPr>
              <a:xfrm>
                <a:off x="192" y="0"/>
                <a:ext cx="5376" cy="4320"/>
                <a:chOff x="192" y="0"/>
                <a:chExt cx="5376" cy="4320"/>
              </a:xfrm>
            </p:grpSpPr>
            <p:sp>
              <p:nvSpPr>
                <p:cNvPr id="170012" name="Straight Connector 170011"/>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3" name="Straight Connector 170012"/>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4" name="Straight Connector 170013"/>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5" name="Straight Connector 170014"/>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6" name="Straight Connector 170015"/>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7" name="Straight Connector 170016"/>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8" name="Straight Connector 170017"/>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19" name="Straight Connector 170018"/>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0" name="Straight Connector 170019"/>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1" name="Straight Connector 170020"/>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2" name="Straight Connector 170021"/>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3" name="Straight Connector 170022"/>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4" name="Straight Connector 170023"/>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5" name="Straight Connector 170024"/>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6" name="Straight Connector 170025"/>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7" name="Straight Connector 170026"/>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8" name="Straight Connector 170027"/>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29" name="Straight Connector 170028"/>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0" name="Straight Connector 170029"/>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1" name="Straight Connector 170030"/>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2" name="Straight Connector 170031"/>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3" name="Straight Connector 170032"/>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4" name="Straight Connector 170033"/>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5" name="Straight Connector 170034"/>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6" name="Straight Connector 170035"/>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7" name="Straight Connector 170036"/>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8" name="Straight Connector 170037"/>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39" name="Straight Connector 170038"/>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sp>
              <p:nvSpPr>
                <p:cNvPr id="170040" name="Straight Connector 170039"/>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sp>
          </p:grpSp>
        </p:grpSp>
        <p:sp>
          <p:nvSpPr>
            <p:cNvPr id="170041" name="Rectangle 170040"/>
            <p:cNvSpPr/>
            <p:nvPr/>
          </p:nvSpPr>
          <p:spPr>
            <a:xfrm>
              <a:off x="2112" y="0"/>
              <a:ext cx="3648" cy="96"/>
            </a:xfrm>
            <a:prstGeom prst="rect">
              <a:avLst/>
            </a:prstGeom>
            <a:pattFill prst="pct60">
              <a:fgClr>
                <a:schemeClr val="folHlink"/>
              </a:fgClr>
              <a:bgClr>
                <a:schemeClr val="bg1"/>
              </a:bgClr>
            </a:pattFill>
            <a:ln w="9525">
              <a:noFill/>
            </a:ln>
          </p:spPr>
          <p:txBody>
            <a:bodyPr/>
            <a:p>
              <a:endParaRPr lang="en-US"/>
            </a:p>
          </p:txBody>
        </p:sp>
        <p:sp>
          <p:nvSpPr>
            <p:cNvPr id="170042" name="Straight Connector 170041"/>
            <p:cNvSpPr/>
            <p:nvPr/>
          </p:nvSpPr>
          <p:spPr>
            <a:xfrm>
              <a:off x="5568" y="0"/>
              <a:ext cx="0" cy="1488"/>
            </a:xfrm>
            <a:prstGeom prst="line">
              <a:avLst/>
            </a:prstGeom>
            <a:ln w="9525" cap="flat" cmpd="sng">
              <a:solidFill>
                <a:schemeClr val="hlink"/>
              </a:solidFill>
              <a:prstDash val="solid"/>
              <a:headEnd type="none" w="med" len="med"/>
              <a:tailEnd type="none" w="med" len="med"/>
            </a:ln>
          </p:spPr>
        </p:sp>
        <p:grpSp>
          <p:nvGrpSpPr>
            <p:cNvPr id="170043" name="Group 170042"/>
            <p:cNvGrpSpPr/>
            <p:nvPr/>
          </p:nvGrpSpPr>
          <p:grpSpPr>
            <a:xfrm>
              <a:off x="261" y="892"/>
              <a:ext cx="1124" cy="1464"/>
              <a:chOff x="96" y="916"/>
              <a:chExt cx="2208" cy="2876"/>
            </a:xfrm>
          </p:grpSpPr>
          <p:sp>
            <p:nvSpPr>
              <p:cNvPr id="170044" name="Straight Connector 170043"/>
              <p:cNvSpPr/>
              <p:nvPr/>
            </p:nvSpPr>
            <p:spPr>
              <a:xfrm flipH="1">
                <a:off x="96" y="1037"/>
                <a:ext cx="2208" cy="0"/>
              </a:xfrm>
              <a:prstGeom prst="line">
                <a:avLst/>
              </a:prstGeom>
              <a:ln w="9525" cap="flat" cmpd="sng">
                <a:solidFill>
                  <a:schemeClr val="hlink"/>
                </a:solidFill>
                <a:prstDash val="solid"/>
                <a:headEnd type="none" w="med" len="med"/>
                <a:tailEnd type="none" w="med" len="med"/>
              </a:ln>
            </p:spPr>
          </p:sp>
          <p:sp>
            <p:nvSpPr>
              <p:cNvPr id="170045" name="Straight Connector 170044"/>
              <p:cNvSpPr/>
              <p:nvPr/>
            </p:nvSpPr>
            <p:spPr>
              <a:xfrm>
                <a:off x="336" y="920"/>
                <a:ext cx="0" cy="2872"/>
              </a:xfrm>
              <a:prstGeom prst="line">
                <a:avLst/>
              </a:prstGeom>
              <a:ln w="9525" cap="flat" cmpd="sng">
                <a:solidFill>
                  <a:schemeClr val="hlink"/>
                </a:solidFill>
                <a:prstDash val="solid"/>
                <a:headEnd type="none" w="med" len="med"/>
                <a:tailEnd type="none" w="med" len="med"/>
              </a:ln>
            </p:spPr>
          </p:sp>
          <p:sp>
            <p:nvSpPr>
              <p:cNvPr id="170046" name="Freeform 170045"/>
              <p:cNvSpPr/>
              <p:nvPr/>
            </p:nvSpPr>
            <p:spPr>
              <a:xfrm flipH="1">
                <a:off x="217" y="916"/>
                <a:ext cx="239" cy="239"/>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21113" y="5"/>
                    </a:moveTo>
                    <a:arcTo wR="21600" hR="21600" stAng="-5476718" swAng="16204296"/>
                    <a:lnTo>
                      <a:pt x="21595" y="21600"/>
                    </a:lnTo>
                    <a:close/>
                  </a:path>
                </a:pathLst>
              </a:custGeom>
              <a:noFill/>
              <a:ln w="9525" cap="flat" cmpd="sng">
                <a:solidFill>
                  <a:schemeClr val="hlink"/>
                </a:solidFill>
                <a:prstDash val="solid"/>
                <a:headEnd type="none" w="med" len="med"/>
                <a:tailEnd type="none" w="med" len="med"/>
              </a:ln>
            </p:spPr>
            <p:txBody>
              <a:bodyPr/>
              <a:p>
                <a:endParaRPr lang="en-US"/>
              </a:p>
            </p:txBody>
          </p:sp>
        </p:grpSp>
      </p:grpSp>
      <p:sp>
        <p:nvSpPr>
          <p:cNvPr id="170047" name="Title 170046"/>
          <p:cNvSpPr>
            <a:spLocks noGrp="1"/>
          </p:cNvSpPr>
          <p:nvPr>
            <p:ph type="title"/>
          </p:nvPr>
        </p:nvSpPr>
        <p:spPr>
          <a:xfrm>
            <a:off x="609600" y="304800"/>
            <a:ext cx="7772400" cy="1143000"/>
          </a:xfrm>
          <a:prstGeom prst="rect">
            <a:avLst/>
          </a:prstGeom>
          <a:noFill/>
          <a:ln w="9525">
            <a:noFill/>
          </a:ln>
        </p:spPr>
        <p:txBody>
          <a:bodyPr anchor="b" anchorCtr="0"/>
          <a:p>
            <a:pPr lvl="0"/>
            <a:r>
              <a:rPr dirty="0"/>
              <a:t>Fare clic per modificare lo stile del titolo dello schema</a:t>
            </a:r>
            <a:endParaRPr dirty="0"/>
          </a:p>
        </p:txBody>
      </p:sp>
      <p:sp>
        <p:nvSpPr>
          <p:cNvPr id="170048" name="Text Placeholder 170047" descr="Rectangle: Click to edit Master text styles&#13;&#10;Second level&#13;&#10;Third level&#13;&#10;Fourth level&#13;&#10;Fifth level"/>
          <p:cNvSpPr>
            <a:spLocks noGrp="1"/>
          </p:cNvSpPr>
          <p:nvPr>
            <p:ph type="body" idx="1"/>
          </p:nvPr>
        </p:nvSpPr>
        <p:spPr>
          <a:xfrm>
            <a:off x="838200" y="1905000"/>
            <a:ext cx="7772400" cy="4114800"/>
          </a:xfrm>
          <a:prstGeom prst="rect">
            <a:avLst/>
          </a:prstGeom>
          <a:noFill/>
          <a:ln w="9525">
            <a:noFill/>
          </a:ln>
        </p:spPr>
        <p:txBody>
          <a:bodyPr/>
          <a:p>
            <a:pPr lvl="0"/>
            <a:r>
              <a:rPr dirty="0"/>
              <a:t>Fare clic per modificare gli stili del testo dello schema</a:t>
            </a:r>
            <a:endParaRPr dirty="0"/>
          </a:p>
          <a:p>
            <a:pPr lvl="1"/>
            <a:r>
              <a:rPr dirty="0"/>
              <a:t>Secondo livello</a:t>
            </a:r>
            <a:endParaRPr dirty="0"/>
          </a:p>
          <a:p>
            <a:pPr lvl="2"/>
            <a:r>
              <a:rPr dirty="0"/>
              <a:t>Terzo livello</a:t>
            </a:r>
            <a:endParaRPr dirty="0"/>
          </a:p>
          <a:p>
            <a:pPr lvl="3"/>
            <a:r>
              <a:rPr dirty="0"/>
              <a:t>Quarto livello</a:t>
            </a:r>
            <a:endParaRPr dirty="0"/>
          </a:p>
          <a:p>
            <a:pPr lvl="4"/>
            <a:r>
              <a:rPr dirty="0"/>
              <a:t>Quinto livello</a:t>
            </a:r>
            <a:endParaRPr dirty="0"/>
          </a:p>
        </p:txBody>
      </p:sp>
      <p:sp>
        <p:nvSpPr>
          <p:cNvPr id="170049" name="Date Placeholder 170048"/>
          <p:cNvSpPr>
            <a:spLocks noGrp="1"/>
          </p:cNvSpPr>
          <p:nvPr>
            <p:ph type="dt" sz="half" idx="2"/>
          </p:nvPr>
        </p:nvSpPr>
        <p:spPr>
          <a:xfrm>
            <a:off x="685800" y="6248400"/>
            <a:ext cx="1905000" cy="457200"/>
          </a:xfrm>
          <a:prstGeom prst="rect">
            <a:avLst/>
          </a:prstGeom>
          <a:noFill/>
          <a:ln w="9525">
            <a:noFill/>
          </a:ln>
        </p:spPr>
        <p:txBody>
          <a:bodyPr anchor="b" anchorCtr="0"/>
          <a:lstStyle>
            <a:lvl1pPr>
              <a:defRPr sz="1400">
                <a:latin typeface="Tahoma" panose="020B0604030504040204" pitchFamily="34" charset="0"/>
              </a:defRPr>
            </a:lvl1pPr>
          </a:lstStyle>
          <a:p>
            <a:pPr lvl="0"/>
            <a:endParaRPr lang="it-IT">
              <a:latin typeface="Times New Roman" panose="02020603050405020304" charset="0"/>
            </a:endParaRPr>
          </a:p>
        </p:txBody>
      </p:sp>
      <p:sp>
        <p:nvSpPr>
          <p:cNvPr id="170050" name="Footer Placeholder 170049"/>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400">
                <a:latin typeface="Tahoma" panose="020B0604030504040204" pitchFamily="34" charset="0"/>
              </a:defRPr>
            </a:lvl1pPr>
          </a:lstStyle>
          <a:p>
            <a:pPr lvl="0"/>
            <a:endParaRPr lang="it-IT"/>
          </a:p>
        </p:txBody>
      </p:sp>
      <p:sp>
        <p:nvSpPr>
          <p:cNvPr id="170051" name="Slide Number Placeholder 170050"/>
          <p:cNvSpPr>
            <a:spLocks noGrp="1"/>
          </p:cNvSpPr>
          <p:nvPr>
            <p:ph type="sldNum" sz="quarter" idx="4"/>
          </p:nvPr>
        </p:nvSpPr>
        <p:spPr>
          <a:xfrm>
            <a:off x="6553200" y="6248400"/>
            <a:ext cx="1905000" cy="457200"/>
          </a:xfrm>
          <a:prstGeom prst="rect">
            <a:avLst/>
          </a:prstGeom>
          <a:noFill/>
          <a:ln w="9525">
            <a:noFill/>
          </a:ln>
        </p:spPr>
        <p:txBody>
          <a:bodyPr anchor="b" anchorCtr="0"/>
          <a:lstStyle>
            <a:lvl1pPr algn="r">
              <a:defRPr sz="1400">
                <a:latin typeface="Tahoma" panose="020B0604030504040204" pitchFamily="34" charset="0"/>
              </a:defRPr>
            </a:lvl1pPr>
          </a:lstStyle>
          <a:p>
            <a:pPr lvl="0"/>
            <a:fld id="{9A0DB2DC-4C9A-4742-B13C-FB6460FD3503}" type="slidenum">
              <a:rPr lang="it-IT"/>
            </a:fld>
            <a:endParaRPr lang="it-IT">
              <a:latin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12"/>
        </a:buBlip>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w"/>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SzPct val="6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ahoma" panose="020B060403050404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image" Target="../media/image8.GI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7.GIF"/></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6 CASHFLOW VERO.pdf" TargetMode="External"/><Relationship Id="rId4" Type="http://schemas.openxmlformats.org/officeDocument/2006/relationships/hyperlink" Target="5 PRS.pdf" TargetMode="External"/><Relationship Id="rId3" Type="http://schemas.openxmlformats.org/officeDocument/2006/relationships/hyperlink" Target="4 CONTROLLO COSTI EDILIA 2000.pdf" TargetMode="External"/><Relationship Id="rId2" Type="http://schemas.openxmlformats.org/officeDocument/2006/relationships/hyperlink" Target="3 RIEPILOGO COSTI EDILIA 2000.pdf" TargetMode="External"/><Relationship Id="rId1" Type="http://schemas.openxmlformats.org/officeDocument/2006/relationships/hyperlink" Target="2 RICAVI EDILIA 2000.pdf" TargetMode="Externa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7" name="Text Box 94216"/>
          <p:cNvSpPr txBox="1"/>
          <p:nvPr/>
        </p:nvSpPr>
        <p:spPr>
          <a:xfrm>
            <a:off x="1524000" y="1066800"/>
            <a:ext cx="6096000" cy="2158365"/>
          </a:xfrm>
          <a:prstGeom prst="rect">
            <a:avLst/>
          </a:prstGeom>
          <a:noFill/>
          <a:ln w="9525">
            <a:noFill/>
          </a:ln>
        </p:spPr>
        <p:txBody>
          <a:bodyPr>
            <a:spAutoFit/>
          </a:bodyPr>
          <a:p>
            <a:pPr algn="ctr">
              <a:spcBef>
                <a:spcPct val="15000"/>
              </a:spcBef>
            </a:pPr>
            <a:r>
              <a:rPr lang="en-GB" altLang="x-none" b="1">
                <a:latin typeface="Arial" panose="020B0604020202020204" pitchFamily="34" charset="0"/>
                <a:cs typeface="Times New Roman" panose="02020603050405020304" charset="0"/>
              </a:rPr>
              <a:t>SOME</a:t>
            </a:r>
            <a:endParaRPr>
              <a:latin typeface="Arial" panose="020B0604020202020204" pitchFamily="34" charset="0"/>
              <a:cs typeface="Times New Roman" panose="02020603050405020304" charset="0"/>
            </a:endParaRPr>
          </a:p>
          <a:p>
            <a:pPr algn="ctr">
              <a:spcBef>
                <a:spcPct val="15000"/>
              </a:spcBef>
            </a:pPr>
            <a:r>
              <a:rPr lang="en-GB" altLang="x-none" b="1">
                <a:latin typeface="Arial" panose="020B0604020202020204" pitchFamily="34" charset="0"/>
                <a:cs typeface="Times New Roman" panose="02020603050405020304" charset="0"/>
              </a:rPr>
              <a:t>IMPORTANT ASPECTS</a:t>
            </a:r>
            <a:endParaRPr>
              <a:latin typeface="Arial" panose="020B0604020202020204" pitchFamily="34" charset="0"/>
              <a:cs typeface="Times New Roman" panose="02020603050405020304" charset="0"/>
            </a:endParaRPr>
          </a:p>
          <a:p>
            <a:pPr algn="ctr">
              <a:spcBef>
                <a:spcPct val="15000"/>
              </a:spcBef>
            </a:pPr>
            <a:r>
              <a:rPr lang="en-GB" altLang="x-none" b="1">
                <a:latin typeface="Arial" panose="020B0604020202020204" pitchFamily="34" charset="0"/>
                <a:cs typeface="Times New Roman" panose="02020603050405020304" charset="0"/>
              </a:rPr>
              <a:t>OF THE COST CONTROL </a:t>
            </a:r>
            <a:endParaRPr lang="en-GB" altLang="x-none" b="1">
              <a:latin typeface="Arial" panose="020B0604020202020204" pitchFamily="34" charset="0"/>
              <a:cs typeface="Times New Roman" panose="02020603050405020304" charset="0"/>
            </a:endParaRPr>
          </a:p>
          <a:p>
            <a:pPr algn="ctr">
              <a:spcBef>
                <a:spcPct val="15000"/>
              </a:spcBef>
            </a:pPr>
            <a:r>
              <a:rPr lang="en-GB" altLang="x-none" b="1" err="1">
                <a:latin typeface="Arial" panose="020B0604020202020204" pitchFamily="34" charset="0"/>
                <a:cs typeface="Times New Roman" panose="02020603050405020304" charset="0"/>
              </a:rPr>
              <a:t>Salerno’s srl</a:t>
            </a:r>
            <a:r>
              <a:rPr lang="en-GB" altLang="x-none" b="1">
                <a:latin typeface="Arial" panose="020B0604020202020204" pitchFamily="34" charset="0"/>
                <a:cs typeface="Times New Roman" panose="02020603050405020304" charset="0"/>
              </a:rPr>
              <a:t> PROCEDURE </a:t>
            </a:r>
            <a:endParaRPr>
              <a:latin typeface="Arial" panose="020B0604020202020204" pitchFamily="34" charset="0"/>
              <a:cs typeface="Times New Roman" panose="02020603050405020304" charset="0"/>
            </a:endParaRPr>
          </a:p>
          <a:p>
            <a:pPr algn="ctr">
              <a:spcBef>
                <a:spcPct val="15000"/>
              </a:spcBef>
            </a:pPr>
            <a:endParaRPr lang="en-US" altLang="x-none">
              <a:latin typeface="Arial" panose="020B0604020202020204" pitchFamily="34" charset="0"/>
            </a:endParaRPr>
          </a:p>
        </p:txBody>
      </p:sp>
      <p:sp>
        <p:nvSpPr>
          <p:cNvPr id="94223" name="Title 94222"/>
          <p:cNvSpPr>
            <a:spLocks noGrp="1"/>
          </p:cNvSpPr>
          <p:nvPr>
            <p:ph type="ctrTitle"/>
          </p:nvPr>
        </p:nvSpPr>
        <p:spPr>
          <a:xfrm>
            <a:off x="228600" y="2743200"/>
            <a:ext cx="8839200" cy="1143000"/>
          </a:xfrm>
          <a:ln/>
        </p:spPr>
        <p:txBody>
          <a:bodyPr anchor="b" anchorCtr="0"/>
          <a:p>
            <a:pPr defTabSz="914400">
              <a:buSzTx/>
              <a:buFontTx/>
              <a:buNone/>
            </a:pPr>
            <a:r>
              <a:rPr lang="en-GB" altLang="x-none" sz="2000" b="1" i="1" kern="1200" baseline="0">
                <a:latin typeface="Arial" panose="020B0604020202020204" pitchFamily="34" charset="0"/>
                <a:cs typeface="Arial" panose="020B0604020202020204" pitchFamily="34" charset="0"/>
              </a:rPr>
              <a:t>LINK BETWEEN FORECAST TO COMPLETE &amp; ACCOUNTING SYSTEM</a:t>
            </a:r>
            <a:endParaRPr sz="2000" kern="1200" baseline="0">
              <a:latin typeface="Tahoma" panose="020B0604030504040204" pitchFamily="34" charset="0"/>
              <a:ea typeface="Times New Roman" panose="02020603050405020304" charset="0"/>
            </a:endParaRPr>
          </a:p>
        </p:txBody>
      </p:sp>
      <p:sp>
        <p:nvSpPr>
          <p:cNvPr id="94231" name="Text Box 94230"/>
          <p:cNvSpPr txBox="1"/>
          <p:nvPr/>
        </p:nvSpPr>
        <p:spPr>
          <a:xfrm>
            <a:off x="1981200" y="4692650"/>
            <a:ext cx="4953000" cy="337185"/>
          </a:xfrm>
          <a:prstGeom prst="rect">
            <a:avLst/>
          </a:prstGeom>
          <a:noFill/>
          <a:ln w="9525">
            <a:noFill/>
          </a:ln>
        </p:spPr>
        <p:txBody>
          <a:bodyPr>
            <a:spAutoFit/>
          </a:bodyPr>
          <a:p>
            <a:pPr algn="ctr">
              <a:spcBef>
                <a:spcPct val="50000"/>
              </a:spcBef>
            </a:pPr>
            <a:r>
              <a:rPr lang="en-US" altLang="x-none" sz="1600">
                <a:latin typeface="Arial" panose="020B0604020202020204" pitchFamily="34" charset="0"/>
              </a:rPr>
              <a:t>E-mail:</a:t>
            </a:r>
            <a:r>
              <a:rPr lang="en-GB" altLang="en-US" sz="1600">
                <a:latin typeface="Arial" panose="020B0604020202020204" pitchFamily="34" charset="0"/>
              </a:rPr>
              <a:t>info@salernocompany.com</a:t>
            </a:r>
            <a:endParaRPr lang="en-GB" altLang="en-US" sz="1600" i="1">
              <a:latin typeface="Arial" panose="020B0604020202020204" pitchFamily="34" charset="0"/>
            </a:endParaRPr>
          </a:p>
        </p:txBody>
      </p:sp>
      <p:pic>
        <p:nvPicPr>
          <p:cNvPr id="2" name="Picture 1"/>
          <p:cNvPicPr>
            <a:picLocks noChangeAspect="1"/>
          </p:cNvPicPr>
          <p:nvPr/>
        </p:nvPicPr>
        <p:blipFill>
          <a:blip r:embed="rId1"/>
          <a:stretch>
            <a:fillRect/>
          </a:stretch>
        </p:blipFill>
        <p:spPr>
          <a:xfrm>
            <a:off x="3402330" y="233680"/>
            <a:ext cx="2390775" cy="752475"/>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153601"/>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53603" name="Text Box 153602"/>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53604" name="Title 153603"/>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Chapter 2</a:t>
            </a:r>
            <a:endParaRPr sz="2400" b="1">
              <a:latin typeface="Arial" panose="020B0604020202020204" pitchFamily="34" charset="0"/>
            </a:endParaRPr>
          </a:p>
        </p:txBody>
      </p:sp>
      <p:sp>
        <p:nvSpPr>
          <p:cNvPr id="153606" name="Text Box 153605"/>
          <p:cNvSpPr txBox="1"/>
          <p:nvPr/>
        </p:nvSpPr>
        <p:spPr>
          <a:xfrm>
            <a:off x="3048000" y="2133600"/>
            <a:ext cx="3810000" cy="519113"/>
          </a:xfrm>
          <a:prstGeom prst="rect">
            <a:avLst/>
          </a:prstGeom>
          <a:noFill/>
          <a:ln w="9525">
            <a:noFill/>
          </a:ln>
        </p:spPr>
        <p:txBody>
          <a:bodyPr>
            <a:spAutoFit/>
          </a:bodyPr>
          <a:p>
            <a:pPr>
              <a:spcBef>
                <a:spcPct val="50000"/>
              </a:spcBef>
            </a:pPr>
            <a:r>
              <a:rPr lang="en-GB" altLang="x-none" sz="2800" b="1">
                <a:latin typeface="Arial" panose="020B0604020202020204" pitchFamily="34" charset="0"/>
                <a:cs typeface="Arial" panose="020B0604020202020204" pitchFamily="34" charset="0"/>
              </a:rPr>
              <a:t>ACTUALIZE COSTS</a:t>
            </a:r>
            <a:endParaRPr sz="2800" b="1">
              <a:latin typeface="Arial" panose="020B0604020202020204" pitchFamily="34" charset="0"/>
              <a:ea typeface="Times New Roman" panose="02020603050405020304" charset="0"/>
            </a:endParaRPr>
          </a:p>
        </p:txBody>
      </p:sp>
      <p:pic>
        <p:nvPicPr>
          <p:cNvPr id="153609" name="Picture 153608"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53611" name="Picture 153610" descr="C:\Documents and Settings\Selecta\Dati applicazioni\Microsoft\Media Catalog\Downloaded Clips\cl0\WB02260_.gif"/>
          <p:cNvPicPr>
            <a:picLocks noChangeAspect="1"/>
          </p:cNvPicPr>
          <p:nvPr/>
        </p:nvPicPr>
        <p:blipFill>
          <a:blip r:embed="rId2"/>
          <a:stretch>
            <a:fillRect/>
          </a:stretch>
        </p:blipFill>
        <p:spPr>
          <a:xfrm>
            <a:off x="2590800" y="2286000"/>
            <a:ext cx="381000" cy="381000"/>
          </a:xfrm>
          <a:prstGeom prst="rect">
            <a:avLst/>
          </a:prstGeom>
          <a:noFill/>
          <a:ln w="9525">
            <a:noFill/>
          </a:ln>
        </p:spPr>
      </p:pic>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120833"/>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20835" name="Text Box 120834"/>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20836" name="Title 120835"/>
          <p:cNvSpPr>
            <a:spLocks noGrp="1"/>
          </p:cNvSpPr>
          <p:nvPr>
            <p:ph type="title"/>
          </p:nvPr>
        </p:nvSpPr>
        <p:spPr>
          <a:xfrm>
            <a:off x="152400" y="762000"/>
            <a:ext cx="8534400" cy="1143000"/>
          </a:xfrm>
          <a:ln/>
        </p:spPr>
        <p:txBody>
          <a:bodyPr anchor="b" anchorCtr="0"/>
          <a:p>
            <a:r>
              <a:rPr lang="en-GB" altLang="x-none" sz="2400" b="1">
                <a:latin typeface="Arial" panose="020B0604020202020204" pitchFamily="34" charset="0"/>
                <a:cs typeface="Times New Roman" panose="02020603050405020304" charset="0"/>
              </a:rPr>
              <a:t>UPDATING AND MONITORING THE PROJECT :  (COST CONTROL) I part</a:t>
            </a:r>
            <a:endParaRPr sz="2400" b="1">
              <a:latin typeface="Arial" panose="020B0604020202020204" pitchFamily="34" charset="0"/>
              <a:ea typeface="Times New Roman" panose="02020603050405020304" charset="0"/>
            </a:endParaRPr>
          </a:p>
        </p:txBody>
      </p:sp>
      <p:sp>
        <p:nvSpPr>
          <p:cNvPr id="120837" name="Text Box 120836"/>
          <p:cNvSpPr txBox="1"/>
          <p:nvPr/>
        </p:nvSpPr>
        <p:spPr>
          <a:xfrm>
            <a:off x="685800" y="1704975"/>
            <a:ext cx="7620000" cy="58356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On the seventh day of each month, Salerno must received from the Client Company the information needed to update the work plan.</a:t>
            </a:r>
            <a:endParaRPr sz="1600" u="sng">
              <a:latin typeface="Arial" panose="020B0604020202020204" pitchFamily="34" charset="0"/>
              <a:ea typeface="Times New Roman" panose="02020603050405020304" charset="0"/>
            </a:endParaRPr>
          </a:p>
        </p:txBody>
      </p:sp>
      <p:sp>
        <p:nvSpPr>
          <p:cNvPr id="120838" name="Text Box 120837"/>
          <p:cNvSpPr txBox="1"/>
          <p:nvPr/>
        </p:nvSpPr>
        <p:spPr>
          <a:xfrm>
            <a:off x="685800" y="2286000"/>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The cost controller must received the following information to be able to update and analyse the economic values:</a:t>
            </a:r>
            <a:endParaRPr sz="1600">
              <a:latin typeface="Arial" panose="020B0604020202020204" pitchFamily="34" charset="0"/>
              <a:ea typeface="Arial" panose="020B0604020202020204" pitchFamily="34" charset="0"/>
            </a:endParaRPr>
          </a:p>
        </p:txBody>
      </p:sp>
      <p:sp>
        <p:nvSpPr>
          <p:cNvPr id="120839" name="Text Box 120838"/>
          <p:cNvSpPr txBox="1"/>
          <p:nvPr/>
        </p:nvSpPr>
        <p:spPr>
          <a:xfrm>
            <a:off x="609600" y="2860675"/>
            <a:ext cx="5105400" cy="336550"/>
          </a:xfrm>
          <a:prstGeom prst="rect">
            <a:avLst/>
          </a:prstGeom>
          <a:noFill/>
          <a:ln w="9525">
            <a:noFill/>
          </a:ln>
        </p:spPr>
        <p:txBody>
          <a:bodyPr>
            <a:spAutoFit/>
          </a:bodyPr>
          <a:p>
            <a:pPr algn="just">
              <a:spcBef>
                <a:spcPct val="50000"/>
              </a:spcBef>
            </a:pPr>
            <a:r>
              <a:rPr lang="en-GB" altLang="x-none" sz="1600">
                <a:latin typeface="Arial" panose="020B0604020202020204" pitchFamily="34" charset="0"/>
                <a:cs typeface="Arial" panose="020B0604020202020204" pitchFamily="34" charset="0"/>
              </a:rPr>
              <a:t>From ADM/P.M.   Internal / External spent man-hours</a:t>
            </a:r>
            <a:endParaRPr sz="1600">
              <a:latin typeface="Arial" panose="020B0604020202020204" pitchFamily="34" charset="0"/>
              <a:ea typeface="Arial" panose="020B0604020202020204" pitchFamily="34" charset="0"/>
            </a:endParaRPr>
          </a:p>
        </p:txBody>
      </p:sp>
      <p:sp>
        <p:nvSpPr>
          <p:cNvPr id="120840" name="Text Box 120839"/>
          <p:cNvSpPr txBox="1"/>
          <p:nvPr/>
        </p:nvSpPr>
        <p:spPr>
          <a:xfrm>
            <a:off x="6019800" y="2897188"/>
            <a:ext cx="2819400" cy="801687"/>
          </a:xfrm>
          <a:prstGeom prst="rect">
            <a:avLst/>
          </a:prstGeom>
          <a:noFill/>
          <a:ln w="9525">
            <a:noFill/>
          </a:ln>
        </p:spPr>
        <p:txBody>
          <a:bodyPr>
            <a:spAutoFit/>
          </a:bodyPr>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Update costs of </a:t>
            </a:r>
            <a:endParaRPr sz="1600">
              <a:latin typeface="Arial" panose="020B0604020202020204" pitchFamily="34" charset="0"/>
              <a:cs typeface="Times New Roman" panose="02020603050405020304" charset="0"/>
            </a:endParaRPr>
          </a:p>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direct and indirect </a:t>
            </a:r>
            <a:endParaRPr sz="1600">
              <a:latin typeface="Arial" panose="020B0604020202020204" pitchFamily="34" charset="0"/>
              <a:cs typeface="Times New Roman" panose="02020603050405020304" charset="0"/>
            </a:endParaRPr>
          </a:p>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resources</a:t>
            </a:r>
            <a:endParaRPr sz="1600">
              <a:latin typeface="Arial" panose="020B0604020202020204" pitchFamily="34" charset="0"/>
              <a:ea typeface="Times New Roman" panose="02020603050405020304" charset="0"/>
            </a:endParaRPr>
          </a:p>
        </p:txBody>
      </p:sp>
      <p:sp>
        <p:nvSpPr>
          <p:cNvPr id="120841" name="Text Box 120840"/>
          <p:cNvSpPr txBox="1"/>
          <p:nvPr/>
        </p:nvSpPr>
        <p:spPr>
          <a:xfrm>
            <a:off x="609600" y="3775075"/>
            <a:ext cx="5105400" cy="336550"/>
          </a:xfrm>
          <a:prstGeom prst="rect">
            <a:avLst/>
          </a:prstGeom>
          <a:noFill/>
          <a:ln w="9525">
            <a:noFill/>
          </a:ln>
        </p:spPr>
        <p:txBody>
          <a:bodyPr>
            <a:spAutoFit/>
          </a:bodyPr>
          <a:p>
            <a:pPr algn="just">
              <a:spcBef>
                <a:spcPct val="50000"/>
              </a:spcBef>
            </a:pPr>
            <a:r>
              <a:rPr lang="en-GB" altLang="x-none" sz="1600">
                <a:latin typeface="Arial" panose="020B0604020202020204" pitchFamily="34" charset="0"/>
                <a:cs typeface="Times New Roman" panose="02020603050405020304" charset="0"/>
              </a:rPr>
              <a:t>From engineering Updated Engineering project plan</a:t>
            </a:r>
            <a:r>
              <a:rPr sz="1600">
                <a:latin typeface="Arial" panose="020B0604020202020204" pitchFamily="34" charset="0"/>
                <a:cs typeface="Arial" panose="020B0604020202020204" pitchFamily="34" charset="0"/>
              </a:rPr>
              <a:t> </a:t>
            </a:r>
            <a:endParaRPr sz="1600">
              <a:latin typeface="Arial" panose="020B0604020202020204" pitchFamily="34" charset="0"/>
              <a:ea typeface="Arial" panose="020B0604020202020204" pitchFamily="34" charset="0"/>
            </a:endParaRPr>
          </a:p>
        </p:txBody>
      </p:sp>
      <p:sp>
        <p:nvSpPr>
          <p:cNvPr id="120842" name="Text Box 120841"/>
          <p:cNvSpPr txBox="1"/>
          <p:nvPr/>
        </p:nvSpPr>
        <p:spPr>
          <a:xfrm>
            <a:off x="6019800" y="3822700"/>
            <a:ext cx="2819400" cy="1095375"/>
          </a:xfrm>
          <a:prstGeom prst="rect">
            <a:avLst/>
          </a:prstGeom>
          <a:noFill/>
          <a:ln w="9525">
            <a:noFill/>
          </a:ln>
        </p:spPr>
        <p:txBody>
          <a:bodyPr>
            <a:spAutoFit/>
          </a:bodyPr>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Physical progress </a:t>
            </a:r>
            <a:endParaRPr sz="1600">
              <a:latin typeface="Arial" panose="020B0604020202020204" pitchFamily="34" charset="0"/>
              <a:cs typeface="Times New Roman" panose="02020603050405020304" charset="0"/>
            </a:endParaRPr>
          </a:p>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(documents issued and to     </a:t>
            </a:r>
            <a:endParaRPr sz="1600">
              <a:latin typeface="Arial" panose="020B0604020202020204" pitchFamily="34" charset="0"/>
              <a:cs typeface="Times New Roman" panose="02020603050405020304" charset="0"/>
            </a:endParaRPr>
          </a:p>
          <a:p>
            <a:pPr algn="just">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be issued; estimate to </a:t>
            </a:r>
            <a:endParaRPr sz="1600">
              <a:latin typeface="Arial" panose="020B0604020202020204" pitchFamily="34" charset="0"/>
              <a:cs typeface="Times New Roman" panose="02020603050405020304" charset="0"/>
            </a:endParaRPr>
          </a:p>
          <a:p>
            <a:pPr algn="just">
              <a:lnSpc>
                <a:spcPct val="50000"/>
              </a:lnSpc>
              <a:spcBef>
                <a:spcPct val="50000"/>
              </a:spcBef>
              <a:spcAft>
                <a:spcPct val="20000"/>
              </a:spcAft>
            </a:pPr>
            <a:r>
              <a:rPr lang="en-GB" altLang="x-none" sz="1600">
                <a:latin typeface="Arial" panose="020B0604020202020204" pitchFamily="34" charset="0"/>
                <a:cs typeface="Times New Roman" panose="02020603050405020304" charset="0"/>
              </a:rPr>
              <a:t>complete)</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20843" name="Freeform 120842"/>
          <p:cNvSpPr/>
          <p:nvPr/>
        </p:nvSpPr>
        <p:spPr>
          <a:xfrm>
            <a:off x="5715000" y="2936875"/>
            <a:ext cx="304800" cy="2286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cap="flat" cmpd="sng">
            <a:solidFill>
              <a:schemeClr val="tx1"/>
            </a:solidFill>
            <a:prstDash val="solid"/>
            <a:miter/>
            <a:headEnd type="none" w="med" len="med"/>
            <a:tailEnd type="none" w="med" len="med"/>
          </a:ln>
        </p:spPr>
        <p:txBody>
          <a:bodyPr/>
          <a:p>
            <a:endParaRPr lang="en-US"/>
          </a:p>
        </p:txBody>
      </p:sp>
      <p:sp>
        <p:nvSpPr>
          <p:cNvPr id="120845" name="Freeform 120844"/>
          <p:cNvSpPr/>
          <p:nvPr/>
        </p:nvSpPr>
        <p:spPr>
          <a:xfrm>
            <a:off x="5715000" y="3851275"/>
            <a:ext cx="304800" cy="2286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cap="flat" cmpd="sng">
            <a:solidFill>
              <a:schemeClr val="tx1"/>
            </a:solidFill>
            <a:prstDash val="solid"/>
            <a:miter/>
            <a:headEnd type="none" w="med" len="med"/>
            <a:tailEnd type="none" w="med" len="med"/>
          </a:ln>
        </p:spPr>
        <p:txBody>
          <a:bodyPr/>
          <a:p>
            <a:endParaRPr lang="en-US"/>
          </a:p>
        </p:txBody>
      </p:sp>
      <p:sp>
        <p:nvSpPr>
          <p:cNvPr id="120846" name="Text Box 120845"/>
          <p:cNvSpPr txBox="1"/>
          <p:nvPr/>
        </p:nvSpPr>
        <p:spPr>
          <a:xfrm>
            <a:off x="609600" y="4994275"/>
            <a:ext cx="5105400" cy="336550"/>
          </a:xfrm>
          <a:prstGeom prst="rect">
            <a:avLst/>
          </a:prstGeom>
          <a:noFill/>
          <a:ln w="9525">
            <a:noFill/>
          </a:ln>
        </p:spPr>
        <p:txBody>
          <a:bodyPr>
            <a:spAutoFit/>
          </a:bodyPr>
          <a:p>
            <a:pPr algn="just">
              <a:spcBef>
                <a:spcPct val="50000"/>
              </a:spcBef>
            </a:pPr>
            <a:r>
              <a:rPr lang="en-GB" altLang="x-none" sz="1600">
                <a:latin typeface="Arial" panose="020B0604020202020204" pitchFamily="34" charset="0"/>
                <a:cs typeface="Times New Roman" panose="02020603050405020304" charset="0"/>
              </a:rPr>
              <a:t>From C.M. quantity performed and direct man-hours </a:t>
            </a:r>
            <a:endParaRPr sz="1600">
              <a:latin typeface="Arial" panose="020B0604020202020204" pitchFamily="34" charset="0"/>
              <a:ea typeface="Times New Roman" panose="02020603050405020304" charset="0"/>
            </a:endParaRPr>
          </a:p>
        </p:txBody>
      </p:sp>
      <p:sp>
        <p:nvSpPr>
          <p:cNvPr id="120848" name="Freeform 120847"/>
          <p:cNvSpPr/>
          <p:nvPr/>
        </p:nvSpPr>
        <p:spPr>
          <a:xfrm>
            <a:off x="5715000" y="5070475"/>
            <a:ext cx="304800" cy="2286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cap="flat" cmpd="sng">
            <a:solidFill>
              <a:schemeClr val="tx1"/>
            </a:solidFill>
            <a:prstDash val="solid"/>
            <a:miter/>
            <a:headEnd type="none" w="med" len="med"/>
            <a:tailEnd type="none" w="med" len="med"/>
          </a:ln>
        </p:spPr>
        <p:txBody>
          <a:bodyPr/>
          <a:p>
            <a:endParaRPr lang="en-US"/>
          </a:p>
        </p:txBody>
      </p:sp>
      <p:sp>
        <p:nvSpPr>
          <p:cNvPr id="120849" name="Text Box 120848"/>
          <p:cNvSpPr txBox="1"/>
          <p:nvPr/>
        </p:nvSpPr>
        <p:spPr>
          <a:xfrm>
            <a:off x="6019800" y="4918075"/>
            <a:ext cx="2819400" cy="1558925"/>
          </a:xfrm>
          <a:prstGeom prst="rect">
            <a:avLst/>
          </a:prstGeom>
          <a:noFill/>
          <a:ln w="9525">
            <a:noFill/>
          </a:ln>
        </p:spPr>
        <p:txBody>
          <a:bodyPr>
            <a:spAutoFit/>
          </a:bodyPr>
          <a:p>
            <a:pPr>
              <a:spcBef>
                <a:spcPct val="100000"/>
              </a:spcBef>
              <a:spcAft>
                <a:spcPct val="100000"/>
              </a:spcAft>
            </a:pPr>
            <a:r>
              <a:rPr sz="1600" err="1">
                <a:latin typeface="Arial" panose="020B0604020202020204" pitchFamily="34" charset="0"/>
                <a:cs typeface="Times New Roman" panose="02020603050405020304" charset="0"/>
              </a:rPr>
              <a:t>Equivalent construction physical</a:t>
            </a:r>
            <a:r>
              <a:rPr sz="1600">
                <a:latin typeface="Arial" panose="020B0604020202020204" pitchFamily="34" charset="0"/>
                <a:cs typeface="Times New Roman" panose="02020603050405020304" charset="0"/>
              </a:rPr>
              <a:t> progress,</a:t>
            </a:r>
            <a:r>
              <a:rPr sz="1600" err="1">
                <a:latin typeface="Arial" panose="020B0604020202020204" pitchFamily="34" charset="0"/>
                <a:cs typeface="Times New Roman" panose="02020603050405020304" charset="0"/>
              </a:rPr>
              <a:t> analysis</a:t>
            </a:r>
            <a:r>
              <a:rPr sz="1600">
                <a:latin typeface="Arial" panose="020B0604020202020204" pitchFamily="34" charset="0"/>
                <a:cs typeface="Times New Roman" panose="02020603050405020304" charset="0"/>
              </a:rPr>
              <a:t> of</a:t>
            </a:r>
            <a:r>
              <a:rPr sz="1600" err="1">
                <a:latin typeface="Arial" panose="020B0604020202020204" pitchFamily="34" charset="0"/>
                <a:cs typeface="Times New Roman" panose="02020603050405020304" charset="0"/>
              </a:rPr>
              <a:t> current</a:t>
            </a:r>
            <a:r>
              <a:rPr sz="1600">
                <a:latin typeface="Arial" panose="020B0604020202020204" pitchFamily="34" charset="0"/>
                <a:cs typeface="Times New Roman" panose="02020603050405020304" charset="0"/>
              </a:rPr>
              <a:t> performance and the</a:t>
            </a:r>
            <a:r>
              <a:rPr sz="1600" err="1">
                <a:latin typeface="Arial" panose="020B0604020202020204" pitchFamily="34" charset="0"/>
                <a:cs typeface="Times New Roman" panose="02020603050405020304" charset="0"/>
              </a:rPr>
              <a:t> resulting efficiency</a:t>
            </a:r>
            <a:r>
              <a:rPr sz="1600">
                <a:latin typeface="Arial" panose="020B0604020202020204" pitchFamily="34" charset="0"/>
                <a:cs typeface="Times New Roman" panose="02020603050405020304" charset="0"/>
              </a:rPr>
              <a:t> /</a:t>
            </a:r>
            <a:r>
              <a:rPr sz="1600" err="1">
                <a:latin typeface="Arial" panose="020B0604020202020204" pitchFamily="34" charset="0"/>
                <a:cs typeface="Times New Roman" panose="02020603050405020304" charset="0"/>
              </a:rPr>
              <a:t> efficacy analysis</a:t>
            </a:r>
            <a:r>
              <a:rPr sz="1600">
                <a:latin typeface="Arial" panose="020B0604020202020204" pitchFamily="34" charset="0"/>
                <a:cs typeface="Times New Roman" panose="02020603050405020304" charset="0"/>
              </a:rPr>
              <a:t> and estimate</a:t>
            </a:r>
            <a:r>
              <a:rPr sz="1600" err="1">
                <a:latin typeface="Arial" panose="020B0604020202020204" pitchFamily="34" charset="0"/>
                <a:cs typeface="Times New Roman" panose="02020603050405020304" charset="0"/>
              </a:rPr>
              <a:t> to</a:t>
            </a:r>
            <a:r>
              <a:rPr sz="1600">
                <a:latin typeface="Arial" panose="020B0604020202020204" pitchFamily="34" charset="0"/>
                <a:cs typeface="Times New Roman" panose="02020603050405020304" charset="0"/>
              </a:rPr>
              <a:t> complete</a:t>
            </a:r>
            <a:endParaRPr sz="1600">
              <a:latin typeface="Arial" panose="020B0604020202020204" pitchFamily="34" charset="0"/>
              <a:ea typeface="Times New Roman" panose="02020603050405020304" charset="0"/>
            </a:endParaRPr>
          </a:p>
        </p:txBody>
      </p:sp>
      <p:pic>
        <p:nvPicPr>
          <p:cNvPr id="120850" name="Picture 120849"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20852" name="Picture 120851" descr="C:\Documents and Settings\Selecta\Dati applicazioni\Microsoft\Media Catalog\Downloaded Clips\cl0\WB02254_.gif"/>
          <p:cNvPicPr>
            <a:picLocks noChangeAspect="1"/>
          </p:cNvPicPr>
          <p:nvPr/>
        </p:nvPicPr>
        <p:blipFill>
          <a:blip r:embed="rId2"/>
          <a:stretch>
            <a:fillRect/>
          </a:stretch>
        </p:blipFill>
        <p:spPr>
          <a:xfrm>
            <a:off x="304800" y="2895600"/>
            <a:ext cx="228600" cy="228600"/>
          </a:xfrm>
          <a:prstGeom prst="rect">
            <a:avLst/>
          </a:prstGeom>
          <a:noFill/>
          <a:ln w="9525">
            <a:noFill/>
          </a:ln>
        </p:spPr>
      </p:pic>
      <p:pic>
        <p:nvPicPr>
          <p:cNvPr id="120853" name="Picture 120852" descr="C:\Documents and Settings\Selecta\Dati applicazioni\Microsoft\Media Catalog\Downloaded Clips\cl0\WB02260_.gif"/>
          <p:cNvPicPr>
            <a:picLocks noChangeAspect="1"/>
          </p:cNvPicPr>
          <p:nvPr/>
        </p:nvPicPr>
        <p:blipFill>
          <a:blip r:embed="rId3"/>
          <a:stretch>
            <a:fillRect/>
          </a:stretch>
        </p:blipFill>
        <p:spPr>
          <a:xfrm>
            <a:off x="304800" y="3886200"/>
            <a:ext cx="228600" cy="228600"/>
          </a:xfrm>
          <a:prstGeom prst="rect">
            <a:avLst/>
          </a:prstGeom>
          <a:noFill/>
          <a:ln w="9525">
            <a:noFill/>
          </a:ln>
        </p:spPr>
      </p:pic>
      <p:pic>
        <p:nvPicPr>
          <p:cNvPr id="120854" name="Picture 120853" descr="C:\Documents and Settings\Selecta\Dati applicazioni\Microsoft\Media Catalog\Downloaded Clips\cl0\WB02256_.gif"/>
          <p:cNvPicPr>
            <a:picLocks noChangeAspect="1"/>
          </p:cNvPicPr>
          <p:nvPr/>
        </p:nvPicPr>
        <p:blipFill>
          <a:blip r:embed="rId4"/>
          <a:stretch>
            <a:fillRect/>
          </a:stretch>
        </p:blipFill>
        <p:spPr>
          <a:xfrm>
            <a:off x="304800" y="5029200"/>
            <a:ext cx="228600" cy="228600"/>
          </a:xfrm>
          <a:prstGeom prst="rect">
            <a:avLst/>
          </a:prstGeom>
          <a:noFill/>
          <a:ln w="9525">
            <a:noFill/>
          </a:ln>
        </p:spPr>
      </p:pic>
      <p:pic>
        <p:nvPicPr>
          <p:cNvPr id="120859" name="Picture 120858" descr="C:\Documents and Settings\Selecta\Dati applicazioni\Microsoft\Media Catalog\Downloaded Clips\cl0\AG00236_.gif"/>
          <p:cNvPicPr>
            <a:picLocks noChangeAspect="1"/>
          </p:cNvPicPr>
          <p:nvPr/>
        </p:nvPicPr>
        <p:blipFill>
          <a:blip r:embed="rId5"/>
          <a:stretch>
            <a:fillRect/>
          </a:stretch>
        </p:blipFill>
        <p:spPr>
          <a:xfrm>
            <a:off x="228600" y="1524000"/>
            <a:ext cx="863600" cy="723900"/>
          </a:xfrm>
          <a:prstGeom prst="rect">
            <a:avLst/>
          </a:prstGeom>
          <a:noFill/>
          <a:ln w="9525">
            <a:noFill/>
          </a:ln>
        </p:spPr>
      </p:pic>
      <p:pic>
        <p:nvPicPr>
          <p:cNvPr id="2" name="Picture 1"/>
          <p:cNvPicPr>
            <a:picLocks noChangeAspect="1"/>
          </p:cNvPicPr>
          <p:nvPr/>
        </p:nvPicPr>
        <p:blipFill>
          <a:blip r:embed="rId6"/>
          <a:stretch>
            <a:fillRect/>
          </a:stretch>
        </p:blipFill>
        <p:spPr>
          <a:xfrm>
            <a:off x="3376295" y="188595"/>
            <a:ext cx="2390775" cy="752475"/>
          </a:xfrm>
          <a:prstGeom prst="rect">
            <a:avLst/>
          </a:prstGeom>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124929"/>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24931" name="Text Box 124930"/>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24932" name="Title 124931"/>
          <p:cNvSpPr>
            <a:spLocks noGrp="1"/>
          </p:cNvSpPr>
          <p:nvPr>
            <p:ph type="title"/>
          </p:nvPr>
        </p:nvSpPr>
        <p:spPr>
          <a:xfrm>
            <a:off x="685800" y="762000"/>
            <a:ext cx="7772400" cy="1143000"/>
          </a:xfrm>
          <a:ln/>
        </p:spPr>
        <p:txBody>
          <a:bodyPr anchor="b" anchorCtr="0"/>
          <a:p>
            <a:r>
              <a:rPr lang="en-GB" altLang="x-none" sz="2400" b="1">
                <a:latin typeface="Arial" panose="020B0604020202020204" pitchFamily="34" charset="0"/>
                <a:cs typeface="Times New Roman" panose="02020603050405020304" charset="0"/>
              </a:rPr>
              <a:t>UPDATING AND MONITORING THE PROJECT :  (COST CONTROL) – II part</a:t>
            </a:r>
            <a:endParaRPr sz="2400" b="1">
              <a:latin typeface="Arial" panose="020B0604020202020204" pitchFamily="34" charset="0"/>
              <a:ea typeface="Times New Roman" panose="02020603050405020304" charset="0"/>
            </a:endParaRPr>
          </a:p>
        </p:txBody>
      </p:sp>
      <p:sp>
        <p:nvSpPr>
          <p:cNvPr id="124934" name="Text Box 124933"/>
          <p:cNvSpPr txBox="1"/>
          <p:nvPr/>
        </p:nvSpPr>
        <p:spPr>
          <a:xfrm>
            <a:off x="685800" y="1752600"/>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The cost controller must received the following information to be able to update and analyse the economic values:</a:t>
            </a:r>
            <a:endParaRPr sz="1600">
              <a:latin typeface="Arial" panose="020B0604020202020204" pitchFamily="34" charset="0"/>
              <a:ea typeface="Arial" panose="020B0604020202020204" pitchFamily="34" charset="0"/>
            </a:endParaRPr>
          </a:p>
        </p:txBody>
      </p:sp>
      <p:sp>
        <p:nvSpPr>
          <p:cNvPr id="124935" name="Text Box 124934"/>
          <p:cNvSpPr txBox="1"/>
          <p:nvPr/>
        </p:nvSpPr>
        <p:spPr>
          <a:xfrm>
            <a:off x="609600" y="2438400"/>
            <a:ext cx="24384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From Procurement Coordinator / Planner </a:t>
            </a:r>
            <a:endParaRPr sz="1600">
              <a:latin typeface="Arial" panose="020B0604020202020204" pitchFamily="34" charset="0"/>
              <a:ea typeface="Times New Roman" panose="02020603050405020304" charset="0"/>
            </a:endParaRPr>
          </a:p>
        </p:txBody>
      </p:sp>
      <p:sp>
        <p:nvSpPr>
          <p:cNvPr id="124936" name="Text Box 124935"/>
          <p:cNvSpPr txBox="1"/>
          <p:nvPr/>
        </p:nvSpPr>
        <p:spPr>
          <a:xfrm>
            <a:off x="3810000" y="2474913"/>
            <a:ext cx="5029200" cy="3151187"/>
          </a:xfrm>
          <a:prstGeom prst="rect">
            <a:avLst/>
          </a:prstGeom>
          <a:noFill/>
          <a:ln w="9525">
            <a:noFill/>
          </a:ln>
        </p:spPr>
        <p:txBody>
          <a:bodyPr>
            <a:spAutoFit/>
          </a:bodyPr>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Materials:	 </a:t>
            </a: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List of items to be purchased (in accordance with the </a:t>
            </a: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Schedule and master order)</a:t>
            </a:r>
            <a:endParaRPr sz="1600">
              <a:latin typeface="Arial" panose="020B0604020202020204" pitchFamily="34" charset="0"/>
              <a:cs typeface="Times New Roman" panose="02020603050405020304" charset="0"/>
            </a:endParaRPr>
          </a:p>
          <a:p>
            <a:pPr>
              <a:lnSpc>
                <a:spcPct val="50000"/>
              </a:lnSpc>
              <a:spcBef>
                <a:spcPct val="50000"/>
              </a:spcBef>
              <a:spcAft>
                <a:spcPct val="20000"/>
              </a:spcAft>
            </a:pP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err="1">
                <a:latin typeface="Arial" panose="020B0604020202020204" pitchFamily="34" charset="0"/>
                <a:cs typeface="Arial" panose="020B0604020202020204" pitchFamily="34" charset="0"/>
              </a:rPr>
              <a:t>Isued</a:t>
            </a:r>
            <a:r>
              <a:rPr lang="en-GB" altLang="x-none" sz="1600">
                <a:latin typeface="Arial" panose="020B0604020202020204" pitchFamily="34" charset="0"/>
                <a:cs typeface="Arial" panose="020B0604020202020204" pitchFamily="34" charset="0"/>
              </a:rPr>
              <a:t> Orders:For significant items and Bulk Materials:</a:t>
            </a:r>
            <a:endParaRPr sz="1600">
              <a:latin typeface="Arial" panose="020B0604020202020204" pitchFamily="34" charset="0"/>
              <a:cs typeface="Times New Roman" panose="0202060305040502030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Order amount</a:t>
            </a: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Type of contract</a:t>
            </a: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Invoicing events and method of payment</a:t>
            </a:r>
            <a:endParaRPr lang="en-GB" altLang="x-none" sz="1600">
              <a:latin typeface="Arial" panose="020B0604020202020204" pitchFamily="34" charset="0"/>
              <a:cs typeface="Arial" panose="020B0604020202020204" pitchFamily="3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For orders to be issued: </a:t>
            </a:r>
            <a:endParaRPr sz="1600">
              <a:latin typeface="Arial" panose="020B0604020202020204" pitchFamily="34" charset="0"/>
              <a:cs typeface="Times New Roman" panose="0202060305040502030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Estimated date of issue </a:t>
            </a:r>
            <a:r>
              <a:rPr lang="en-GB" altLang="x-none" sz="1600">
                <a:latin typeface="Arial" panose="020B0604020202020204" pitchFamily="34" charset="0"/>
                <a:cs typeface="Arial" panose="020B0604020202020204" pitchFamily="34" charset="0"/>
                <a:sym typeface="Symbol" panose="05050102010706020507" pitchFamily="18" charset="2"/>
              </a:rPr>
              <a:t></a:t>
            </a:r>
            <a:r>
              <a:rPr lang="en-GB" altLang="x-none" sz="1600">
                <a:latin typeface="Arial" panose="020B0604020202020204" pitchFamily="34" charset="0"/>
                <a:cs typeface="Arial" panose="020B0604020202020204" pitchFamily="34" charset="0"/>
              </a:rPr>
              <a:t> COMMITMENT</a:t>
            </a:r>
            <a:endParaRPr sz="1600">
              <a:latin typeface="Arial" panose="020B0604020202020204" pitchFamily="34" charset="0"/>
              <a:cs typeface="Times New Roman" panose="02020603050405020304" charset="0"/>
            </a:endParaRPr>
          </a:p>
          <a:p>
            <a:pPr>
              <a:lnSpc>
                <a:spcPct val="50000"/>
              </a:lnSpc>
              <a:spcBef>
                <a:spcPct val="50000"/>
              </a:spcBef>
              <a:spcAft>
                <a:spcPct val="20000"/>
              </a:spcAft>
            </a:pPr>
            <a:r>
              <a:rPr lang="en-GB" altLang="x-none" sz="1600">
                <a:latin typeface="Arial" panose="020B0604020202020204" pitchFamily="34" charset="0"/>
                <a:cs typeface="Arial" panose="020B0604020202020204" pitchFamily="34" charset="0"/>
              </a:rPr>
              <a:t>Estimated delivery data </a:t>
            </a:r>
            <a:r>
              <a:rPr lang="en-GB" altLang="x-none" sz="1600">
                <a:latin typeface="Arial" panose="020B0604020202020204" pitchFamily="34" charset="0"/>
                <a:cs typeface="Arial" panose="020B0604020202020204" pitchFamily="34" charset="0"/>
                <a:sym typeface="Symbol" panose="05050102010706020507" pitchFamily="18" charset="2"/>
              </a:rPr>
              <a:t></a:t>
            </a:r>
            <a:r>
              <a:rPr lang="en-GB" altLang="x-none" sz="1600">
                <a:latin typeface="Arial" panose="020B0604020202020204" pitchFamily="34" charset="0"/>
                <a:cs typeface="Arial" panose="020B0604020202020204" pitchFamily="34" charset="0"/>
              </a:rPr>
              <a:t> REVENUE</a:t>
            </a:r>
            <a:endParaRPr sz="1600">
              <a:latin typeface="Arial" panose="020B0604020202020204" pitchFamily="34" charset="0"/>
              <a:ea typeface="Arial" panose="020B0604020202020204" pitchFamily="34" charset="0"/>
            </a:endParaRPr>
          </a:p>
        </p:txBody>
      </p:sp>
      <p:sp>
        <p:nvSpPr>
          <p:cNvPr id="124939" name="Freeform 124938"/>
          <p:cNvSpPr/>
          <p:nvPr/>
        </p:nvSpPr>
        <p:spPr>
          <a:xfrm>
            <a:off x="3124200" y="2514600"/>
            <a:ext cx="304800" cy="2286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cap="flat" cmpd="sng">
            <a:solidFill>
              <a:schemeClr val="tx1"/>
            </a:solidFill>
            <a:prstDash val="solid"/>
            <a:miter/>
            <a:headEnd type="none" w="med" len="med"/>
            <a:tailEnd type="none" w="med" len="med"/>
          </a:ln>
        </p:spPr>
        <p:txBody>
          <a:bodyPr/>
          <a:p>
            <a:endParaRPr lang="en-US"/>
          </a:p>
        </p:txBody>
      </p:sp>
      <p:pic>
        <p:nvPicPr>
          <p:cNvPr id="124944" name="Picture 124943"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24946" name="Picture 124945" descr="C:\Documents and Settings\Selecta\Dati applicazioni\Microsoft\Media Catalog\Downloaded Clips\cl0\WB02254_.gif"/>
          <p:cNvPicPr>
            <a:picLocks noChangeAspect="1"/>
          </p:cNvPicPr>
          <p:nvPr/>
        </p:nvPicPr>
        <p:blipFill>
          <a:blip r:embed="rId2"/>
          <a:stretch>
            <a:fillRect/>
          </a:stretch>
        </p:blipFill>
        <p:spPr>
          <a:xfrm>
            <a:off x="381000" y="2514600"/>
            <a:ext cx="228600" cy="228600"/>
          </a:xfrm>
          <a:prstGeom prst="rect">
            <a:avLst/>
          </a:prstGeom>
          <a:noFill/>
          <a:ln w="9525">
            <a:noFill/>
          </a:ln>
        </p:spPr>
      </p:pic>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126977"/>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26979" name="Text Box 126978"/>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26980" name="Title 126979"/>
          <p:cNvSpPr>
            <a:spLocks noGrp="1"/>
          </p:cNvSpPr>
          <p:nvPr>
            <p:ph type="title"/>
          </p:nvPr>
        </p:nvSpPr>
        <p:spPr>
          <a:xfrm>
            <a:off x="685800" y="762000"/>
            <a:ext cx="7772400" cy="1143000"/>
          </a:xfrm>
          <a:ln/>
        </p:spPr>
        <p:txBody>
          <a:bodyPr anchor="b" anchorCtr="0"/>
          <a:p>
            <a:r>
              <a:rPr lang="en-GB" altLang="x-none" sz="2400" b="1">
                <a:latin typeface="Arial" panose="020B0604020202020204" pitchFamily="34" charset="0"/>
                <a:cs typeface="Times New Roman" panose="02020603050405020304" charset="0"/>
              </a:rPr>
              <a:t>UPDATING AND MONITORING THE PROJECT :  (COST CONTROL)</a:t>
            </a:r>
            <a:r>
              <a:rPr sz="2400" b="1">
                <a:latin typeface="Arial" panose="020B0604020202020204" pitchFamily="34" charset="0"/>
                <a:cs typeface="Arial" panose="020B0604020202020204" pitchFamily="34" charset="0"/>
              </a:rPr>
              <a:t> – III </a:t>
            </a:r>
            <a:r>
              <a:rPr sz="2400" b="1" err="1">
                <a:latin typeface="Arial" panose="020B0604020202020204" pitchFamily="34" charset="0"/>
                <a:cs typeface="Arial" panose="020B0604020202020204" pitchFamily="34" charset="0"/>
              </a:rPr>
              <a:t>part</a:t>
            </a:r>
            <a:endParaRPr sz="2400" b="1">
              <a:latin typeface="Arial" panose="020B0604020202020204" pitchFamily="34" charset="0"/>
              <a:ea typeface="Arial" panose="020B0604020202020204" pitchFamily="34" charset="0"/>
            </a:endParaRPr>
          </a:p>
        </p:txBody>
      </p:sp>
      <p:sp>
        <p:nvSpPr>
          <p:cNvPr id="126981" name="Text Box 126980"/>
          <p:cNvSpPr txBox="1"/>
          <p:nvPr/>
        </p:nvSpPr>
        <p:spPr>
          <a:xfrm>
            <a:off x="914400" y="1825625"/>
            <a:ext cx="7315200" cy="106997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All the input above will allow cost control to analyse in detail the revenues: a possibility to anticipate the monthly costs, especially those of the materials if manufacture and testing are communicated in time, and possible savings (unexpected technical event) on the items purchased</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26984" name="Text Box 126983"/>
          <p:cNvSpPr txBox="1"/>
          <p:nvPr/>
        </p:nvSpPr>
        <p:spPr>
          <a:xfrm>
            <a:off x="914400" y="3200400"/>
            <a:ext cx="7696200" cy="106997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On the 15 </a:t>
            </a:r>
            <a:r>
              <a:rPr lang="en-GB" altLang="x-none" sz="1600" baseline="30000" err="1">
                <a:latin typeface="Arial" panose="020B0604020202020204" pitchFamily="34" charset="0"/>
                <a:cs typeface="Times New Roman" panose="02020603050405020304" charset="0"/>
              </a:rPr>
              <a:t>th</a:t>
            </a:r>
            <a:r>
              <a:rPr lang="en-GB" altLang="x-none" sz="1600" baseline="30000">
                <a:latin typeface="Arial" panose="020B0604020202020204" pitchFamily="34" charset="0"/>
                <a:cs typeface="Times New Roman" panose="02020603050405020304" charset="0"/>
              </a:rPr>
              <a:t> </a:t>
            </a:r>
            <a:r>
              <a:rPr lang="en-GB" altLang="x-none" sz="1600">
                <a:latin typeface="Arial" panose="020B0604020202020204" pitchFamily="34" charset="0"/>
                <a:cs typeface="Times New Roman" panose="02020603050405020304" charset="0"/>
              </a:rPr>
              <a:t>day of each month the administration will send the provisional economic situation that is to be recorded and analysed by Cost Control which in turn will notify, in co ordination with the P.M. , the actions to be taken before final release of such information.</a:t>
            </a:r>
            <a:r>
              <a:rPr sz="1600">
                <a:latin typeface="Arial" panose="020B0604020202020204" pitchFamily="34" charset="0"/>
                <a:cs typeface="Arial" panose="020B0604020202020204" pitchFamily="34" charset="0"/>
              </a:rPr>
              <a:t> </a:t>
            </a:r>
            <a:endParaRPr sz="1600">
              <a:latin typeface="Arial" panose="020B0604020202020204" pitchFamily="34" charset="0"/>
              <a:ea typeface="Arial" panose="020B0604020202020204" pitchFamily="34" charset="0"/>
            </a:endParaRPr>
          </a:p>
        </p:txBody>
      </p:sp>
      <p:sp>
        <p:nvSpPr>
          <p:cNvPr id="126985" name="Text Box 126984"/>
          <p:cNvSpPr txBox="1"/>
          <p:nvPr/>
        </p:nvSpPr>
        <p:spPr>
          <a:xfrm>
            <a:off x="914400" y="4648200"/>
            <a:ext cx="7696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A cycle so well organized allows issue of a cost control report updated in real time and with a reliable forecast for the following month</a:t>
            </a:r>
            <a:r>
              <a:rPr sz="1600">
                <a:latin typeface="Arial" panose="020B0604020202020204" pitchFamily="34" charset="0"/>
                <a:cs typeface="Arial" panose="020B0604020202020204" pitchFamily="34" charset="0"/>
              </a:rPr>
              <a:t> </a:t>
            </a:r>
            <a:endParaRPr sz="1600">
              <a:latin typeface="Arial" panose="020B0604020202020204" pitchFamily="34" charset="0"/>
              <a:ea typeface="Arial" panose="020B0604020202020204" pitchFamily="34" charset="0"/>
            </a:endParaRPr>
          </a:p>
        </p:txBody>
      </p:sp>
      <p:pic>
        <p:nvPicPr>
          <p:cNvPr id="126991" name="Picture 126990" descr="C:\Documents and Settings\Selecta\Dati applicazioni\Microsoft\Media Catalog\Downloaded Clips\cl0\AG00344_.gif"/>
          <p:cNvPicPr>
            <a:picLocks noChangeAspect="1"/>
          </p:cNvPicPr>
          <p:nvPr/>
        </p:nvPicPr>
        <p:blipFill>
          <a:blip r:embed="rId1"/>
          <a:stretch>
            <a:fillRect/>
          </a:stretch>
        </p:blipFill>
        <p:spPr>
          <a:xfrm>
            <a:off x="381000" y="1905000"/>
            <a:ext cx="457200" cy="407988"/>
          </a:xfrm>
          <a:prstGeom prst="rect">
            <a:avLst/>
          </a:prstGeom>
          <a:noFill/>
          <a:ln w="9525">
            <a:noFill/>
          </a:ln>
        </p:spPr>
      </p:pic>
      <p:pic>
        <p:nvPicPr>
          <p:cNvPr id="126992" name="Picture 126991" descr="C:\Documents and Settings\Selecta\Dati applicazioni\Microsoft\Media Catalog\Downloaded Clips\cl0\AG00334_.gif"/>
          <p:cNvPicPr>
            <a:picLocks noChangeAspect="1"/>
          </p:cNvPicPr>
          <p:nvPr/>
        </p:nvPicPr>
        <p:blipFill>
          <a:blip r:embed="rId2"/>
          <a:stretch>
            <a:fillRect/>
          </a:stretch>
        </p:blipFill>
        <p:spPr>
          <a:xfrm>
            <a:off x="304800" y="4648200"/>
            <a:ext cx="533400" cy="485775"/>
          </a:xfrm>
          <a:prstGeom prst="rect">
            <a:avLst/>
          </a:prstGeom>
          <a:noFill/>
          <a:ln w="9525">
            <a:noFill/>
          </a:ln>
        </p:spPr>
      </p:pic>
      <p:pic>
        <p:nvPicPr>
          <p:cNvPr id="126993" name="Picture 126992" descr="C:\Documents and Settings\Selecta\Dati applicazioni\Microsoft\Media Catalog\Downloaded Clips\cl0\AG00244_.gif"/>
          <p:cNvPicPr>
            <a:picLocks noChangeAspect="1"/>
          </p:cNvPicPr>
          <p:nvPr/>
        </p:nvPicPr>
        <p:blipFill>
          <a:blip r:embed="rId3"/>
          <a:stretch>
            <a:fillRect/>
          </a:stretch>
        </p:blipFill>
        <p:spPr>
          <a:xfrm>
            <a:off x="304800" y="3048000"/>
            <a:ext cx="990600" cy="830263"/>
          </a:xfrm>
          <a:prstGeom prst="rect">
            <a:avLst/>
          </a:prstGeom>
          <a:noFill/>
          <a:ln w="9525">
            <a:noFill/>
          </a:ln>
        </p:spPr>
      </p:pic>
      <p:pic>
        <p:nvPicPr>
          <p:cNvPr id="2" name="Picture 1"/>
          <p:cNvPicPr>
            <a:picLocks noChangeAspect="1"/>
          </p:cNvPicPr>
          <p:nvPr/>
        </p:nvPicPr>
        <p:blipFill>
          <a:blip r:embed="rId4"/>
          <a:stretch>
            <a:fillRect/>
          </a:stretch>
        </p:blipFill>
        <p:spPr>
          <a:xfrm>
            <a:off x="3312160" y="193675"/>
            <a:ext cx="2390775" cy="752475"/>
          </a:xfrm>
          <a:prstGeom prst="rect">
            <a:avLst/>
          </a:prstGeom>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129025"/>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29027" name="Text Box 129026"/>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29028" name="Title 129027"/>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CONSIDERATIONS</a:t>
            </a:r>
            <a:endParaRPr sz="2400" b="1">
              <a:latin typeface="Arial" panose="020B0604020202020204" pitchFamily="34" charset="0"/>
              <a:ea typeface="Arial" panose="020B0604020202020204" pitchFamily="34" charset="0"/>
            </a:endParaRPr>
          </a:p>
        </p:txBody>
      </p:sp>
      <p:sp>
        <p:nvSpPr>
          <p:cNvPr id="129029" name="Text Box 129028"/>
          <p:cNvSpPr txBox="1"/>
          <p:nvPr/>
        </p:nvSpPr>
        <p:spPr>
          <a:xfrm>
            <a:off x="533400" y="1600200"/>
            <a:ext cx="7696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A Better analysis of the procurement cycle could be achieved by operating at the material requisition level receiving a copy of the supply requests properly filled out.</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29030" name="Text Box 129029"/>
          <p:cNvSpPr txBox="1"/>
          <p:nvPr/>
        </p:nvSpPr>
        <p:spPr>
          <a:xfrm>
            <a:off x="762000" y="2511425"/>
            <a:ext cx="7696200" cy="336550"/>
          </a:xfrm>
          <a:prstGeom prst="rect">
            <a:avLst/>
          </a:prstGeom>
          <a:noFill/>
          <a:ln w="9525">
            <a:noFill/>
          </a:ln>
        </p:spPr>
        <p:txBody>
          <a:bodyPr>
            <a:spAutoFit/>
          </a:bodyPr>
          <a:p>
            <a:pPr algn="ctr">
              <a:spcBef>
                <a:spcPct val="50000"/>
              </a:spcBef>
            </a:pPr>
            <a:r>
              <a:rPr lang="en-GB" altLang="x-none" sz="1600">
                <a:latin typeface="Arial" panose="020B0604020202020204" pitchFamily="34" charset="0"/>
                <a:cs typeface="Times New Roman" panose="02020603050405020304" charset="0"/>
              </a:rPr>
              <a:t>EXTRA WORKS:</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29031" name="Text Box 129030"/>
          <p:cNvSpPr txBox="1"/>
          <p:nvPr/>
        </p:nvSpPr>
        <p:spPr>
          <a:xfrm>
            <a:off x="1600200" y="2940050"/>
            <a:ext cx="1676400" cy="336550"/>
          </a:xfrm>
          <a:prstGeom prst="rect">
            <a:avLst/>
          </a:prstGeom>
          <a:noFill/>
          <a:ln w="9525">
            <a:noFill/>
          </a:ln>
        </p:spPr>
        <p:txBody>
          <a:bodyPr>
            <a:spAutoFit/>
          </a:bodyPr>
          <a:p>
            <a:pPr algn="ctr">
              <a:spcBef>
                <a:spcPct val="50000"/>
              </a:spcBef>
            </a:pPr>
            <a:r>
              <a:rPr lang="en-GB" altLang="x-none" sz="1600">
                <a:latin typeface="Arial" panose="020B0604020202020204" pitchFamily="34" charset="0"/>
                <a:cs typeface="Times New Roman" panose="02020603050405020304" charset="0"/>
              </a:rPr>
              <a:t>Office:</a:t>
            </a:r>
            <a:endParaRPr sz="1600">
              <a:latin typeface="Arial" panose="020B0604020202020204" pitchFamily="34" charset="0"/>
              <a:ea typeface="Times New Roman" panose="02020603050405020304" charset="0"/>
            </a:endParaRPr>
          </a:p>
        </p:txBody>
      </p:sp>
      <p:sp>
        <p:nvSpPr>
          <p:cNvPr id="129032" name="Text Box 129031"/>
          <p:cNvSpPr txBox="1"/>
          <p:nvPr/>
        </p:nvSpPr>
        <p:spPr>
          <a:xfrm>
            <a:off x="609600" y="3352800"/>
            <a:ext cx="4724400" cy="106997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Engineering      </a:t>
            </a:r>
            <a:r>
              <a:rPr lang="en-GB" altLang="x-none" sz="1600">
                <a:latin typeface="Arial" panose="020B0604020202020204" pitchFamily="34" charset="0"/>
                <a:cs typeface="Arial" panose="020B0604020202020204" pitchFamily="34" charset="0"/>
                <a:sym typeface="Symbol" panose="05050102010706020507" pitchFamily="18" charset="2"/>
              </a:rPr>
              <a:t> </a:t>
            </a:r>
            <a:r>
              <a:rPr lang="en-GB" altLang="x-none" sz="1600">
                <a:latin typeface="Arial" panose="020B0604020202020204" pitchFamily="34" charset="0"/>
                <a:cs typeface="Arial" panose="020B0604020202020204" pitchFamily="34" charset="0"/>
              </a:rPr>
              <a:t>hourly commitment</a:t>
            </a:r>
            <a:endParaRPr sz="1600">
              <a:latin typeface="Arial" panose="020B0604020202020204" pitchFamily="34" charset="0"/>
              <a:cs typeface="Times New Roman" panose="02020603050405020304" charset="0"/>
            </a:endParaRPr>
          </a:p>
          <a:p>
            <a:pPr>
              <a:spcBef>
                <a:spcPct val="50000"/>
              </a:spcBef>
            </a:pPr>
            <a:r>
              <a:rPr lang="en-GB" altLang="x-none" sz="1600">
                <a:latin typeface="Arial" panose="020B0604020202020204" pitchFamily="34" charset="0"/>
                <a:cs typeface="Arial" panose="020B0604020202020204" pitchFamily="34" charset="0"/>
              </a:rPr>
              <a:t>Materials 	         </a:t>
            </a:r>
            <a:r>
              <a:rPr lang="en-GB" altLang="x-none" sz="1600">
                <a:latin typeface="Arial" panose="020B0604020202020204" pitchFamily="34" charset="0"/>
                <a:cs typeface="Arial" panose="020B0604020202020204" pitchFamily="34" charset="0"/>
                <a:sym typeface="Symbol" panose="05050102010706020507" pitchFamily="18" charset="2"/>
              </a:rPr>
              <a:t> </a:t>
            </a:r>
            <a:r>
              <a:rPr lang="en-GB" altLang="x-none" sz="1600">
                <a:latin typeface="Arial" panose="020B0604020202020204" pitchFamily="34" charset="0"/>
                <a:cs typeface="Arial" panose="020B0604020202020204" pitchFamily="34" charset="0"/>
              </a:rPr>
              <a:t>items and estimated costs</a:t>
            </a:r>
            <a:endParaRPr sz="1600">
              <a:latin typeface="Arial" panose="020B0604020202020204" pitchFamily="34" charset="0"/>
              <a:cs typeface="Times New Roman" panose="02020603050405020304" charset="0"/>
            </a:endParaRPr>
          </a:p>
          <a:p>
            <a:pPr>
              <a:spcBef>
                <a:spcPct val="50000"/>
              </a:spcBef>
            </a:pPr>
            <a:r>
              <a:rPr lang="en-GB" altLang="x-none" sz="1600">
                <a:latin typeface="Arial" panose="020B0604020202020204" pitchFamily="34" charset="0"/>
                <a:cs typeface="Arial" panose="020B0604020202020204" pitchFamily="34" charset="0"/>
              </a:rPr>
              <a:t>	</a:t>
            </a:r>
            <a:endParaRPr sz="1600">
              <a:latin typeface="Arial" panose="020B0604020202020204" pitchFamily="34" charset="0"/>
              <a:ea typeface="Times New Roman" panose="02020603050405020304" charset="0"/>
            </a:endParaRPr>
          </a:p>
        </p:txBody>
      </p:sp>
      <p:sp>
        <p:nvSpPr>
          <p:cNvPr id="129033" name="Text Box 129032"/>
          <p:cNvSpPr txBox="1"/>
          <p:nvPr/>
        </p:nvSpPr>
        <p:spPr>
          <a:xfrm>
            <a:off x="6019800" y="2971800"/>
            <a:ext cx="1676400" cy="336550"/>
          </a:xfrm>
          <a:prstGeom prst="rect">
            <a:avLst/>
          </a:prstGeom>
          <a:noFill/>
          <a:ln w="9525">
            <a:noFill/>
          </a:ln>
        </p:spPr>
        <p:txBody>
          <a:bodyPr>
            <a:spAutoFit/>
          </a:bodyPr>
          <a:p>
            <a:pPr algn="ctr">
              <a:spcBef>
                <a:spcPct val="50000"/>
              </a:spcBef>
            </a:pPr>
            <a:r>
              <a:rPr lang="en-GB" altLang="x-none" sz="1600">
                <a:latin typeface="Arial" panose="020B0604020202020204" pitchFamily="34" charset="0"/>
                <a:cs typeface="Times New Roman" panose="02020603050405020304" charset="0"/>
              </a:rPr>
              <a:t>Site</a:t>
            </a:r>
            <a:endParaRPr sz="1600">
              <a:latin typeface="Arial" panose="020B0604020202020204" pitchFamily="34" charset="0"/>
              <a:ea typeface="Times New Roman" panose="02020603050405020304" charset="0"/>
            </a:endParaRPr>
          </a:p>
        </p:txBody>
      </p:sp>
      <p:sp>
        <p:nvSpPr>
          <p:cNvPr id="129034" name="Text Box 129033"/>
          <p:cNvSpPr txBox="1"/>
          <p:nvPr/>
        </p:nvSpPr>
        <p:spPr>
          <a:xfrm>
            <a:off x="4953000" y="3384550"/>
            <a:ext cx="4724400" cy="336550"/>
          </a:xfrm>
          <a:prstGeom prst="rect">
            <a:avLst/>
          </a:prstGeom>
          <a:noFill/>
          <a:ln w="9525">
            <a:noFill/>
          </a:ln>
        </p:spPr>
        <p:txBody>
          <a:bodyPr>
            <a:spAutoFit/>
          </a:bodyPr>
          <a:p>
            <a:pPr>
              <a:spcBef>
                <a:spcPct val="50000"/>
              </a:spcBef>
            </a:pPr>
            <a:endParaRPr sz="1600" dirty="0">
              <a:latin typeface="Arial" panose="020B0604020202020204" pitchFamily="34" charset="0"/>
              <a:ea typeface="Arial" panose="020B0604020202020204" pitchFamily="34" charset="0"/>
            </a:endParaRPr>
          </a:p>
        </p:txBody>
      </p:sp>
      <p:sp>
        <p:nvSpPr>
          <p:cNvPr id="129035" name="Text Box 129034"/>
          <p:cNvSpPr txBox="1"/>
          <p:nvPr/>
        </p:nvSpPr>
        <p:spPr>
          <a:xfrm>
            <a:off x="5181600" y="3467100"/>
            <a:ext cx="3810000" cy="1533525"/>
          </a:xfrm>
          <a:prstGeom prst="rect">
            <a:avLst/>
          </a:prstGeom>
          <a:noFill/>
          <a:ln w="9525">
            <a:noFill/>
          </a:ln>
        </p:spPr>
        <p:txBody>
          <a:bodyPr>
            <a:spAutoFit/>
          </a:bodyPr>
          <a:p>
            <a:pPr>
              <a:lnSpc>
                <a:spcPct val="50000"/>
              </a:lnSpc>
              <a:spcBef>
                <a:spcPct val="10000"/>
              </a:spcBef>
            </a:pPr>
            <a:r>
              <a:rPr lang="en-GB" altLang="x-none" sz="1600">
                <a:latin typeface="Arial" panose="020B0604020202020204" pitchFamily="34" charset="0"/>
                <a:cs typeface="Arial" panose="020B0604020202020204" pitchFamily="34" charset="0"/>
              </a:rPr>
              <a:t>Manpower    </a:t>
            </a:r>
            <a:r>
              <a:rPr lang="en-GB" altLang="x-none" sz="1600">
                <a:latin typeface="Arial" panose="020B0604020202020204" pitchFamily="34" charset="0"/>
                <a:cs typeface="Arial" panose="020B0604020202020204" pitchFamily="34" charset="0"/>
                <a:sym typeface="Symbol" panose="05050102010706020507" pitchFamily="18" charset="2"/>
              </a:rPr>
              <a:t>  </a:t>
            </a:r>
            <a:r>
              <a:rPr lang="en-GB" altLang="x-none" sz="1600">
                <a:latin typeface="Arial" panose="020B0604020202020204" pitchFamily="34" charset="0"/>
                <a:cs typeface="Arial" panose="020B0604020202020204" pitchFamily="34" charset="0"/>
              </a:rPr>
              <a:t>hourly commitment</a:t>
            </a:r>
            <a:endParaRPr lang="en-GB" altLang="x-none" sz="1600">
              <a:latin typeface="Arial" panose="020B0604020202020204" pitchFamily="34" charset="0"/>
              <a:cs typeface="Arial" panose="020B0604020202020204" pitchFamily="34" charset="0"/>
            </a:endParaRPr>
          </a:p>
          <a:p>
            <a:pPr>
              <a:lnSpc>
                <a:spcPct val="50000"/>
              </a:lnSpc>
              <a:spcBef>
                <a:spcPct val="30000"/>
              </a:spcBef>
            </a:pPr>
            <a:endParaRPr sz="1600">
              <a:latin typeface="Times New Roman" panose="02020603050405020304" charset="0"/>
              <a:cs typeface="Times New Roman" panose="02020603050405020304" charset="0"/>
            </a:endParaRPr>
          </a:p>
          <a:p>
            <a:pPr>
              <a:lnSpc>
                <a:spcPct val="50000"/>
              </a:lnSpc>
              <a:spcBef>
                <a:spcPct val="10000"/>
              </a:spcBef>
            </a:pPr>
            <a:r>
              <a:rPr lang="en-GB" altLang="x-none" sz="1600">
                <a:latin typeface="Arial" panose="020B0604020202020204" pitchFamily="34" charset="0"/>
                <a:cs typeface="Arial" panose="020B0604020202020204" pitchFamily="34" charset="0"/>
              </a:rPr>
              <a:t>Construction </a:t>
            </a:r>
            <a:r>
              <a:rPr lang="en-GB" altLang="x-none" sz="1600">
                <a:latin typeface="Arial" panose="020B0604020202020204" pitchFamily="34" charset="0"/>
                <a:cs typeface="Arial" panose="020B0604020202020204" pitchFamily="34" charset="0"/>
                <a:sym typeface="Symbol" panose="05050102010706020507" pitchFamily="18" charset="2"/>
              </a:rPr>
              <a:t> </a:t>
            </a:r>
            <a:r>
              <a:rPr lang="en-GB" altLang="x-none" sz="1600">
                <a:latin typeface="Arial" panose="020B0604020202020204" pitchFamily="34" charset="0"/>
                <a:cs typeface="Arial" panose="020B0604020202020204" pitchFamily="34" charset="0"/>
              </a:rPr>
              <a:t>type of contract</a:t>
            </a:r>
            <a:endParaRPr lang="en-GB" altLang="x-none" sz="1600">
              <a:latin typeface="Arial" panose="020B0604020202020204" pitchFamily="34" charset="0"/>
              <a:cs typeface="Arial" panose="020B0604020202020204" pitchFamily="34" charset="0"/>
            </a:endParaRPr>
          </a:p>
          <a:p>
            <a:pPr>
              <a:spcBef>
                <a:spcPct val="50000"/>
              </a:spcBef>
            </a:pPr>
            <a:r>
              <a:rPr lang="en-GB" altLang="x-none" sz="1600">
                <a:latin typeface="Arial" panose="020B0604020202020204" pitchFamily="34" charset="0"/>
                <a:cs typeface="Arial" panose="020B0604020202020204" pitchFamily="34" charset="0"/>
              </a:rPr>
              <a:t>	     </a:t>
            </a:r>
            <a:r>
              <a:rPr lang="en-GB" altLang="x-none" sz="1600">
                <a:latin typeface="Arial" panose="020B0604020202020204" pitchFamily="34" charset="0"/>
                <a:cs typeface="Arial" panose="020B0604020202020204" pitchFamily="34" charset="0"/>
                <a:sym typeface="Symbol" panose="05050102010706020507" pitchFamily="18" charset="2"/>
              </a:rPr>
              <a:t> </a:t>
            </a:r>
            <a:r>
              <a:rPr lang="en-GB" altLang="x-none" sz="1600">
                <a:latin typeface="Arial" panose="020B0604020202020204" pitchFamily="34" charset="0"/>
                <a:cs typeface="Arial" panose="020B0604020202020204" pitchFamily="34" charset="0"/>
              </a:rPr>
              <a:t>Construction hours</a:t>
            </a:r>
            <a:endParaRPr sz="1600">
              <a:latin typeface="Arial" panose="020B0604020202020204" pitchFamily="34" charset="0"/>
              <a:cs typeface="Times New Roman" panose="02020603050405020304" charset="0"/>
            </a:endParaRPr>
          </a:p>
          <a:p>
            <a:pPr>
              <a:spcBef>
                <a:spcPct val="50000"/>
              </a:spcBef>
            </a:pPr>
            <a:r>
              <a:rPr lang="en-GB" altLang="x-none" sz="1600">
                <a:latin typeface="Arial" panose="020B0604020202020204" pitchFamily="34" charset="0"/>
                <a:cs typeface="Times New Roman" panose="02020603050405020304" charset="0"/>
              </a:rPr>
              <a:t>Commissioning </a:t>
            </a:r>
            <a:r>
              <a:rPr lang="en-GB" altLang="x-none" sz="1600">
                <a:latin typeface="Arial" panose="020B0604020202020204" pitchFamily="34" charset="0"/>
                <a:cs typeface="Times New Roman" panose="02020603050405020304" charset="0"/>
                <a:sym typeface="Symbol" panose="05050102010706020507" pitchFamily="18" charset="2"/>
              </a:rPr>
              <a:t> </a:t>
            </a:r>
            <a:r>
              <a:rPr lang="en-GB" altLang="x-none" sz="1600">
                <a:latin typeface="Arial" panose="020B0604020202020204" pitchFamily="34" charset="0"/>
                <a:cs typeface="Times New Roman" panose="02020603050405020304" charset="0"/>
              </a:rPr>
              <a:t>hourly commitment</a:t>
            </a:r>
            <a:r>
              <a:rPr sz="1600">
                <a:latin typeface="Arial" panose="020B0604020202020204" pitchFamily="34" charset="0"/>
                <a:cs typeface="Times New Roman" panose="02020603050405020304" charset="0"/>
              </a:rPr>
              <a:t> </a:t>
            </a:r>
            <a:endParaRPr sz="1600">
              <a:latin typeface="Arial" panose="020B0604020202020204" pitchFamily="34" charset="0"/>
              <a:cs typeface="Times New Roman" panose="02020603050405020304" charset="0"/>
            </a:endParaRPr>
          </a:p>
          <a:p>
            <a:pPr>
              <a:lnSpc>
                <a:spcPct val="50000"/>
              </a:lnSpc>
              <a:spcBef>
                <a:spcPct val="50000"/>
              </a:spcBef>
            </a:pPr>
            <a:r>
              <a:rPr lang="en-GB" altLang="x-none" sz="1600">
                <a:latin typeface="Arial" panose="020B0604020202020204" pitchFamily="34" charset="0"/>
                <a:cs typeface="Arial" panose="020B0604020202020204" pitchFamily="34" charset="0"/>
              </a:rPr>
              <a:t>	</a:t>
            </a:r>
            <a:endParaRPr sz="1600">
              <a:latin typeface="Arial" panose="020B0604020202020204" pitchFamily="34" charset="0"/>
              <a:ea typeface="Arial" panose="020B0604020202020204" pitchFamily="34" charset="0"/>
            </a:endParaRPr>
          </a:p>
        </p:txBody>
      </p:sp>
      <p:pic>
        <p:nvPicPr>
          <p:cNvPr id="129039" name="Picture 129038" descr="C:\Documents and Settings\Selecta\Dati applicazioni\Microsoft\Media Catalog\Downloaded Clips\cl0\AG00345_.gif"/>
          <p:cNvPicPr>
            <a:picLocks noChangeAspect="1"/>
          </p:cNvPicPr>
          <p:nvPr/>
        </p:nvPicPr>
        <p:blipFill>
          <a:blip r:embed="rId1"/>
          <a:stretch>
            <a:fillRect/>
          </a:stretch>
        </p:blipFill>
        <p:spPr>
          <a:xfrm>
            <a:off x="6172200" y="2895600"/>
            <a:ext cx="457200" cy="423863"/>
          </a:xfrm>
          <a:prstGeom prst="rect">
            <a:avLst/>
          </a:prstGeom>
          <a:noFill/>
          <a:ln w="9525">
            <a:noFill/>
          </a:ln>
        </p:spPr>
      </p:pic>
      <p:pic>
        <p:nvPicPr>
          <p:cNvPr id="129040" name="Picture 129039" descr="C:\Documents and Settings\Selecta\Dati applicazioni\Microsoft\Media Catalog\Downloaded Clips\cl0\AG00344_.gif"/>
          <p:cNvPicPr>
            <a:picLocks noChangeAspect="1"/>
          </p:cNvPicPr>
          <p:nvPr/>
        </p:nvPicPr>
        <p:blipFill>
          <a:blip r:embed="rId2"/>
          <a:stretch>
            <a:fillRect/>
          </a:stretch>
        </p:blipFill>
        <p:spPr>
          <a:xfrm>
            <a:off x="1447800" y="2903538"/>
            <a:ext cx="457200" cy="407987"/>
          </a:xfrm>
          <a:prstGeom prst="rect">
            <a:avLst/>
          </a:prstGeom>
          <a:noFill/>
          <a:ln w="9525">
            <a:noFill/>
          </a:ln>
        </p:spPr>
      </p:pic>
      <p:pic>
        <p:nvPicPr>
          <p:cNvPr id="2" name="Picture 1"/>
          <p:cNvPicPr>
            <a:picLocks noChangeAspect="1"/>
          </p:cNvPicPr>
          <p:nvPr/>
        </p:nvPicPr>
        <p:blipFill>
          <a:blip r:embed="rId3"/>
          <a:stretch>
            <a:fillRect/>
          </a:stretch>
        </p:blipFill>
        <p:spPr>
          <a:xfrm>
            <a:off x="3357245" y="233680"/>
            <a:ext cx="2390775" cy="752475"/>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Text Box 137217"/>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37219" name="Title 137218"/>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ACTUAL COSTS</a:t>
            </a:r>
            <a:r>
              <a:rPr sz="2400" b="1">
                <a:latin typeface="Arial" panose="020B0604020202020204" pitchFamily="34" charset="0"/>
                <a:cs typeface="Arial" panose="020B0604020202020204" pitchFamily="34" charset="0"/>
              </a:rPr>
              <a:t> </a:t>
            </a:r>
            <a:endParaRPr sz="2400" b="1">
              <a:latin typeface="Arial" panose="020B0604020202020204" pitchFamily="34" charset="0"/>
              <a:ea typeface="Arial" panose="020B0604020202020204" pitchFamily="34" charset="0"/>
            </a:endParaRPr>
          </a:p>
        </p:txBody>
      </p:sp>
      <p:sp>
        <p:nvSpPr>
          <p:cNvPr id="137220" name="Text Box 137219"/>
          <p:cNvSpPr txBox="1"/>
          <p:nvPr/>
        </p:nvSpPr>
        <p:spPr>
          <a:xfrm>
            <a:off x="381000" y="1447800"/>
            <a:ext cx="87630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a:t>
            </a:r>
            <a:r>
              <a:rPr lang="en-GB" altLang="x-none" sz="1200" b="1">
                <a:latin typeface="Arial" panose="020B0604020202020204" pitchFamily="34" charset="0"/>
                <a:cs typeface="Times New Roman" panose="02020603050405020304" charset="0"/>
              </a:rPr>
              <a:t>ACTUAL ENGINEERING COST = ACCOUNTING MANHOURS X UPDATED HOURLY RATE</a:t>
            </a:r>
            <a:r>
              <a:rPr sz="1200" b="1">
                <a:latin typeface="Arial" panose="020B0604020202020204" pitchFamily="34" charset="0"/>
                <a:cs typeface="Times New Roman" panose="02020603050405020304" charset="0"/>
              </a:rPr>
              <a:t> </a:t>
            </a:r>
            <a:endParaRPr sz="1200" b="1">
              <a:latin typeface="Arial" panose="020B0604020202020204" pitchFamily="34" charset="0"/>
              <a:ea typeface="Times New Roman" panose="02020603050405020304" charset="0"/>
            </a:endParaRPr>
          </a:p>
        </p:txBody>
      </p:sp>
      <p:sp>
        <p:nvSpPr>
          <p:cNvPr id="137221" name="Text Box 137220"/>
          <p:cNvSpPr txBox="1"/>
          <p:nvPr/>
        </p:nvSpPr>
        <p:spPr>
          <a:xfrm>
            <a:off x="457200" y="18288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Times New Roman" panose="02020603050405020304" charset="0"/>
              </a:rPr>
              <a:t>ACTUAL MATERIAL COSTS = INVOICES RECEIVED (MONTHLY)</a:t>
            </a:r>
            <a:r>
              <a:rPr sz="1200" b="1">
                <a:latin typeface="Arial" panose="020B0604020202020204" pitchFamily="34" charset="0"/>
                <a:cs typeface="Times New Roman" panose="02020603050405020304" charset="0"/>
              </a:rPr>
              <a:t> </a:t>
            </a:r>
            <a:endParaRPr sz="1200" b="1">
              <a:latin typeface="Arial" panose="020B0604020202020204" pitchFamily="34" charset="0"/>
              <a:ea typeface="Times New Roman" panose="02020603050405020304" charset="0"/>
            </a:endParaRPr>
          </a:p>
        </p:txBody>
      </p:sp>
      <p:sp>
        <p:nvSpPr>
          <p:cNvPr id="137222" name="Text Box 137221"/>
          <p:cNvSpPr txBox="1"/>
          <p:nvPr/>
        </p:nvSpPr>
        <p:spPr>
          <a:xfrm>
            <a:off x="381000" y="22098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ACTUAL CONSTRUCTION COSTS	= INVOICES (WORK PROGRESS) INCOME (MONTHLY)</a:t>
            </a:r>
            <a:endParaRPr sz="1200" b="1">
              <a:latin typeface="Arial" panose="020B0604020202020204" pitchFamily="34" charset="0"/>
              <a:ea typeface="Arial" panose="020B0604020202020204" pitchFamily="34" charset="0"/>
            </a:endParaRPr>
          </a:p>
        </p:txBody>
      </p:sp>
      <p:sp>
        <p:nvSpPr>
          <p:cNvPr id="137224" name="Text Box 137223"/>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sp>
        <p:nvSpPr>
          <p:cNvPr id="137225" name="Text Box 137224"/>
          <p:cNvSpPr txBox="1"/>
          <p:nvPr/>
        </p:nvSpPr>
        <p:spPr>
          <a:xfrm>
            <a:off x="381000" y="3794125"/>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a:t>
            </a:r>
            <a:r>
              <a:rPr lang="en-GB" altLang="x-none" sz="1200" b="1">
                <a:latin typeface="Arial" panose="020B0604020202020204" pitchFamily="34" charset="0"/>
                <a:cs typeface="Times New Roman" panose="02020603050405020304" charset="0"/>
              </a:rPr>
              <a:t>ACCORDING TO THE CONTRACT</a:t>
            </a:r>
            <a:r>
              <a:rPr sz="1200" b="1">
                <a:latin typeface="Arial" panose="020B0604020202020204" pitchFamily="34" charset="0"/>
                <a:cs typeface="Arial" panose="020B0604020202020204" pitchFamily="34" charset="0"/>
              </a:rPr>
              <a:t> </a:t>
            </a:r>
            <a:r>
              <a:rPr lang="en-GB" altLang="x-none" sz="1200" b="1">
                <a:latin typeface="Arial" panose="020B0604020202020204" pitchFamily="34" charset="0"/>
                <a:cs typeface="Times New Roman" panose="02020603050405020304" charset="0"/>
              </a:rPr>
              <a:t>IN THE PRS IT IS NECESSARY TO ESTIMATE:</a:t>
            </a:r>
            <a:endParaRPr sz="1200" b="1">
              <a:latin typeface="Arial" panose="020B0604020202020204" pitchFamily="34" charset="0"/>
              <a:ea typeface="Times New Roman" panose="02020603050405020304" charset="0"/>
            </a:endParaRPr>
          </a:p>
        </p:txBody>
      </p:sp>
      <p:sp>
        <p:nvSpPr>
          <p:cNvPr id="137226" name="Text Box 137225"/>
          <p:cNvSpPr txBox="1"/>
          <p:nvPr/>
        </p:nvSpPr>
        <p:spPr>
          <a:xfrm>
            <a:off x="1524000" y="4098925"/>
            <a:ext cx="4419600" cy="823913"/>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ENTRY OF THE COST MONTH BY MONTH</a:t>
            </a:r>
            <a:endParaRPr sz="1200" b="1">
              <a:latin typeface="Arial" panose="020B0604020202020204" pitchFamily="34" charset="0"/>
              <a:cs typeface="Times New Roman" panose="02020603050405020304" charset="0"/>
            </a:endParaRPr>
          </a:p>
          <a:p>
            <a:pPr>
              <a:spcBef>
                <a:spcPct val="50000"/>
              </a:spcBef>
            </a:pPr>
            <a:r>
              <a:rPr lang="en-GB" altLang="x-none" sz="1200" b="1">
                <a:latin typeface="Arial" panose="020B0604020202020204" pitchFamily="34" charset="0"/>
                <a:cs typeface="Times New Roman" panose="02020603050405020304" charset="0"/>
              </a:rPr>
              <a:t>ACTIVE BILLING MONTH BY MONTH.</a:t>
            </a:r>
            <a:r>
              <a:rPr sz="1200" b="1">
                <a:latin typeface="Arial" panose="020B0604020202020204" pitchFamily="34" charset="0"/>
                <a:cs typeface="Arial" panose="020B0604020202020204" pitchFamily="34" charset="0"/>
              </a:rPr>
              <a:t> </a:t>
            </a:r>
            <a:endParaRPr sz="1200" b="1">
              <a:latin typeface="Arial" panose="020B0604020202020204" pitchFamily="34" charset="0"/>
              <a:cs typeface="Arial" panose="020B0604020202020204" pitchFamily="34" charset="0"/>
            </a:endParaRPr>
          </a:p>
          <a:p>
            <a:pPr>
              <a:spcBef>
                <a:spcPct val="50000"/>
              </a:spcBef>
            </a:pPr>
            <a:r>
              <a:rPr lang="en-GB" altLang="x-none" sz="1200" b="1">
                <a:latin typeface="Arial" panose="020B0604020202020204" pitchFamily="34" charset="0"/>
                <a:cs typeface="Times New Roman" panose="02020603050405020304" charset="0"/>
              </a:rPr>
              <a:t>ALL ESTIMATED ACTUAL AND FORECAST</a:t>
            </a:r>
            <a:r>
              <a:rPr sz="1200" b="1">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sp>
        <p:nvSpPr>
          <p:cNvPr id="137230" name="Rectangle 137229"/>
          <p:cNvSpPr/>
          <p:nvPr/>
        </p:nvSpPr>
        <p:spPr>
          <a:xfrm>
            <a:off x="685800" y="2895600"/>
            <a:ext cx="7772400" cy="1143000"/>
          </a:xfrm>
          <a:prstGeom prst="rect">
            <a:avLst/>
          </a:prstGeom>
          <a:noFill/>
          <a:ln w="9525">
            <a:noFill/>
          </a:ln>
        </p:spPr>
        <p:txBody>
          <a:bodyPr anchor="ctr" anchorCtr="0"/>
          <a:p>
            <a:pPr algn="ctr" eaLnBrk="0" hangingPunct="0"/>
            <a:r>
              <a:rPr lang="en-GB" altLang="x-none" b="1">
                <a:solidFill>
                  <a:schemeClr val="tx2"/>
                </a:solidFill>
                <a:latin typeface="Arial" panose="020B0604020202020204" pitchFamily="34" charset="0"/>
                <a:cs typeface="Times New Roman" panose="02020603050405020304" charset="0"/>
              </a:rPr>
              <a:t>ACTIVE BILLING</a:t>
            </a:r>
            <a:r>
              <a:rPr b="1">
                <a:solidFill>
                  <a:schemeClr val="tx2"/>
                </a:solidFill>
                <a:latin typeface="Arial" panose="020B0604020202020204" pitchFamily="34" charset="0"/>
                <a:cs typeface="Times New Roman" panose="02020603050405020304" charset="0"/>
              </a:rPr>
              <a:t> </a:t>
            </a:r>
            <a:endParaRPr b="1">
              <a:solidFill>
                <a:schemeClr val="tx2"/>
              </a:solidFill>
              <a:latin typeface="Arial" panose="020B0604020202020204" pitchFamily="34" charset="0"/>
              <a:ea typeface="Times New Roman" panose="02020603050405020304" charset="0"/>
            </a:endParaRPr>
          </a:p>
        </p:txBody>
      </p:sp>
      <p:pic>
        <p:nvPicPr>
          <p:cNvPr id="2" name="Picture 1"/>
          <p:cNvPicPr>
            <a:picLocks noChangeAspect="1"/>
          </p:cNvPicPr>
          <p:nvPr/>
        </p:nvPicPr>
        <p:blipFill>
          <a:blip r:embed="rId1"/>
          <a:stretch>
            <a:fillRect/>
          </a:stretch>
        </p:blipFill>
        <p:spPr>
          <a:xfrm>
            <a:off x="3267075" y="233680"/>
            <a:ext cx="2390775" cy="752475"/>
          </a:xfrm>
          <a:prstGeom prst="rect">
            <a:avLst/>
          </a:prstGeom>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155649"/>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55651" name="Text Box 155650"/>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55652" name="Title 155651"/>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Chapter 3</a:t>
            </a:r>
            <a:endParaRPr sz="2400" b="1">
              <a:latin typeface="Arial" panose="020B0604020202020204" pitchFamily="34" charset="0"/>
            </a:endParaRPr>
          </a:p>
        </p:txBody>
      </p:sp>
      <p:sp>
        <p:nvSpPr>
          <p:cNvPr id="155655" name="Text Box 155654"/>
          <p:cNvSpPr txBox="1"/>
          <p:nvPr/>
        </p:nvSpPr>
        <p:spPr>
          <a:xfrm>
            <a:off x="2133600" y="2590800"/>
            <a:ext cx="5486400" cy="519113"/>
          </a:xfrm>
          <a:prstGeom prst="rect">
            <a:avLst/>
          </a:prstGeom>
          <a:noFill/>
          <a:ln w="9525">
            <a:noFill/>
          </a:ln>
        </p:spPr>
        <p:txBody>
          <a:bodyPr>
            <a:spAutoFit/>
          </a:bodyPr>
          <a:p>
            <a:pPr>
              <a:spcBef>
                <a:spcPct val="50000"/>
              </a:spcBef>
            </a:pPr>
            <a:r>
              <a:rPr sz="2800" b="1">
                <a:latin typeface="Arial" panose="020B0604020202020204" pitchFamily="34" charset="0"/>
              </a:rPr>
              <a:t>COMMITMENT / FORECAST </a:t>
            </a:r>
            <a:endParaRPr sz="2800" b="1">
              <a:latin typeface="Arial" panose="020B0604020202020204" pitchFamily="34" charset="0"/>
            </a:endParaRPr>
          </a:p>
        </p:txBody>
      </p:sp>
      <p:pic>
        <p:nvPicPr>
          <p:cNvPr id="155660" name="Picture 155659" descr="C:\Documents and Settings\Selecta\Dati applicazioni\Microsoft\Media Catalog\Downloaded Clips\cl0\WB02256_.gif"/>
          <p:cNvPicPr>
            <a:picLocks noChangeAspect="1"/>
          </p:cNvPicPr>
          <p:nvPr/>
        </p:nvPicPr>
        <p:blipFill>
          <a:blip r:embed="rId1"/>
          <a:stretch>
            <a:fillRect/>
          </a:stretch>
        </p:blipFill>
        <p:spPr>
          <a:xfrm>
            <a:off x="1828800" y="2743200"/>
            <a:ext cx="228600" cy="228600"/>
          </a:xfrm>
          <a:prstGeom prst="rect">
            <a:avLst/>
          </a:prstGeom>
          <a:noFill/>
          <a:ln w="9525">
            <a:noFill/>
          </a:ln>
        </p:spPr>
      </p:pic>
      <p:pic>
        <p:nvPicPr>
          <p:cNvPr id="2" name="Picture 1"/>
          <p:cNvPicPr>
            <a:picLocks noChangeAspect="1"/>
          </p:cNvPicPr>
          <p:nvPr/>
        </p:nvPicPr>
        <p:blipFill>
          <a:blip r:embed="rId2"/>
          <a:stretch>
            <a:fillRect/>
          </a:stretch>
        </p:blipFill>
        <p:spPr>
          <a:xfrm>
            <a:off x="3357245" y="304800"/>
            <a:ext cx="2390775" cy="752475"/>
          </a:xfrm>
          <a:prstGeom prst="rect">
            <a:avLst/>
          </a:prstGeom>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1" name="Text Box 135170"/>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35172" name="Title 135171"/>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COMMITMENT COSTS</a:t>
            </a:r>
            <a:r>
              <a:rPr sz="2400" b="1">
                <a:latin typeface="Arial" panose="020B0604020202020204" pitchFamily="34" charset="0"/>
                <a:cs typeface="Arial" panose="020B0604020202020204" pitchFamily="34" charset="0"/>
              </a:rPr>
              <a:t> </a:t>
            </a:r>
            <a:endParaRPr sz="2400" b="1">
              <a:latin typeface="Arial" panose="020B0604020202020204" pitchFamily="34" charset="0"/>
              <a:ea typeface="Arial" panose="020B0604020202020204" pitchFamily="34" charset="0"/>
            </a:endParaRPr>
          </a:p>
        </p:txBody>
      </p:sp>
      <p:sp>
        <p:nvSpPr>
          <p:cNvPr id="135245" name="Text Box 135244"/>
          <p:cNvSpPr txBox="1"/>
          <p:nvPr/>
        </p:nvSpPr>
        <p:spPr>
          <a:xfrm>
            <a:off x="381000" y="1447800"/>
            <a:ext cx="23622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INTERNAL ENGINEERING</a:t>
            </a:r>
            <a:endParaRPr sz="1200" b="1">
              <a:latin typeface="Arial" panose="020B0604020202020204" pitchFamily="34" charset="0"/>
              <a:ea typeface="Times New Roman" panose="02020603050405020304" charset="0"/>
            </a:endParaRPr>
          </a:p>
        </p:txBody>
      </p:sp>
      <p:sp>
        <p:nvSpPr>
          <p:cNvPr id="135246" name="Text Box 135245"/>
          <p:cNvSpPr txBox="1"/>
          <p:nvPr/>
        </p:nvSpPr>
        <p:spPr>
          <a:xfrm>
            <a:off x="457200" y="1828800"/>
            <a:ext cx="22860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EXTERNAL ENGINEERING</a:t>
            </a:r>
            <a:endParaRPr sz="1200" b="1">
              <a:latin typeface="Arial" panose="020B0604020202020204" pitchFamily="34" charset="0"/>
              <a:ea typeface="Times New Roman" panose="02020603050405020304" charset="0"/>
            </a:endParaRPr>
          </a:p>
        </p:txBody>
      </p:sp>
      <p:sp>
        <p:nvSpPr>
          <p:cNvPr id="135247" name="Text Box 135246"/>
          <p:cNvSpPr txBox="1"/>
          <p:nvPr/>
        </p:nvSpPr>
        <p:spPr>
          <a:xfrm>
            <a:off x="381000" y="2163763"/>
            <a:ext cx="2209800" cy="274637"/>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SUBCONTRACT WORK</a:t>
            </a:r>
            <a:endParaRPr sz="1200" b="1">
              <a:latin typeface="Arial" panose="020B0604020202020204" pitchFamily="34" charset="0"/>
              <a:ea typeface="Times New Roman" panose="02020603050405020304" charset="0"/>
            </a:endParaRPr>
          </a:p>
        </p:txBody>
      </p:sp>
      <p:sp>
        <p:nvSpPr>
          <p:cNvPr id="135249" name="Text Box 135248"/>
          <p:cNvSpPr txBox="1"/>
          <p:nvPr/>
        </p:nvSpPr>
        <p:spPr>
          <a:xfrm>
            <a:off x="381000" y="26670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MATERIALS = UPDATED COSTS ISSUED ORDERS (MONTHLY AND ACCUMULATED)</a:t>
            </a:r>
            <a:endParaRPr sz="1200" b="1">
              <a:latin typeface="Arial" panose="020B0604020202020204" pitchFamily="34" charset="0"/>
              <a:ea typeface="Times New Roman" panose="02020603050405020304" charset="0"/>
            </a:endParaRPr>
          </a:p>
        </p:txBody>
      </p:sp>
      <p:sp>
        <p:nvSpPr>
          <p:cNvPr id="135251" name="Text Box 135250"/>
          <p:cNvSpPr txBox="1"/>
          <p:nvPr/>
        </p:nvSpPr>
        <p:spPr>
          <a:xfrm>
            <a:off x="381000" y="4754563"/>
            <a:ext cx="9296400" cy="274637"/>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ESTIMATED MATERIALS TO COMPLETE = ORDERS TO BE ISSUED</a:t>
            </a:r>
            <a:endParaRPr sz="1200" b="1">
              <a:latin typeface="Arial" panose="020B0604020202020204" pitchFamily="34" charset="0"/>
              <a:ea typeface="Arial" panose="020B0604020202020204" pitchFamily="34" charset="0"/>
            </a:endParaRPr>
          </a:p>
        </p:txBody>
      </p:sp>
      <p:sp>
        <p:nvSpPr>
          <p:cNvPr id="135252" name="Text Box 135251"/>
          <p:cNvSpPr txBox="1"/>
          <p:nvPr/>
        </p:nvSpPr>
        <p:spPr>
          <a:xfrm>
            <a:off x="381000" y="5059363"/>
            <a:ext cx="9296400" cy="274637"/>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TOTAL EXPECTED MATERIALS = COMMITMENT PLUS TO BE COMMITED</a:t>
            </a:r>
            <a:endParaRPr sz="1200" b="1">
              <a:latin typeface="Arial" panose="020B0604020202020204" pitchFamily="34" charset="0"/>
              <a:ea typeface="Arial" panose="020B0604020202020204" pitchFamily="34" charset="0"/>
            </a:endParaRPr>
          </a:p>
        </p:txBody>
      </p:sp>
      <p:sp>
        <p:nvSpPr>
          <p:cNvPr id="135253" name="Text Box 135252"/>
          <p:cNvSpPr txBox="1"/>
          <p:nvPr/>
        </p:nvSpPr>
        <p:spPr>
          <a:xfrm>
            <a:off x="381000" y="5364163"/>
            <a:ext cx="9296400" cy="274637"/>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EXPECTED TOTAL COSTS = COMMITMENT PLUS ESTIMATE TO COMPLETE </a:t>
            </a:r>
            <a:endParaRPr sz="1200" b="1">
              <a:latin typeface="Arial" panose="020B0604020202020204" pitchFamily="34" charset="0"/>
              <a:ea typeface="Arial" panose="020B0604020202020204" pitchFamily="34" charset="0"/>
            </a:endParaRPr>
          </a:p>
        </p:txBody>
      </p:sp>
      <p:sp>
        <p:nvSpPr>
          <p:cNvPr id="135254" name="Text Box 135253"/>
          <p:cNvSpPr txBox="1"/>
          <p:nvPr/>
        </p:nvSpPr>
        <p:spPr>
          <a:xfrm>
            <a:off x="304800" y="30480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CONSTRUCTION  SUBCONTRACT = % PHYSICAL PROGRESS X TOTAL COST SUBCONTRACTS</a:t>
            </a:r>
            <a:endParaRPr sz="1200" b="1">
              <a:latin typeface="Arial" panose="020B0604020202020204" pitchFamily="34" charset="0"/>
              <a:ea typeface="Times New Roman" panose="02020603050405020304" charset="0"/>
            </a:endParaRPr>
          </a:p>
        </p:txBody>
      </p:sp>
      <p:sp>
        <p:nvSpPr>
          <p:cNvPr id="135255" name="Text Box 135254"/>
          <p:cNvSpPr txBox="1"/>
          <p:nvPr/>
        </p:nvSpPr>
        <p:spPr>
          <a:xfrm>
            <a:off x="304800" y="33528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CONSTRUCTION DIRECT HIRING</a:t>
            </a:r>
            <a:endParaRPr sz="1200" b="1">
              <a:latin typeface="Arial" panose="020B0604020202020204" pitchFamily="34" charset="0"/>
              <a:ea typeface="Times New Roman" panose="02020603050405020304" charset="0"/>
            </a:endParaRPr>
          </a:p>
        </p:txBody>
      </p:sp>
      <p:sp>
        <p:nvSpPr>
          <p:cNvPr id="135256" name="Text Box 135255"/>
          <p:cNvSpPr txBox="1"/>
          <p:nvPr/>
        </p:nvSpPr>
        <p:spPr>
          <a:xfrm>
            <a:off x="304800" y="3657600"/>
            <a:ext cx="9296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   COMMISSIONING</a:t>
            </a:r>
            <a:endParaRPr sz="1200" b="1">
              <a:latin typeface="Arial" panose="020B0604020202020204" pitchFamily="34" charset="0"/>
              <a:ea typeface="Times New Roman" panose="02020603050405020304" charset="0"/>
            </a:endParaRPr>
          </a:p>
        </p:txBody>
      </p:sp>
      <p:sp>
        <p:nvSpPr>
          <p:cNvPr id="135257" name="Rectangle 135256"/>
          <p:cNvSpPr/>
          <p:nvPr/>
        </p:nvSpPr>
        <p:spPr>
          <a:xfrm>
            <a:off x="685800" y="3886200"/>
            <a:ext cx="7772400" cy="1143000"/>
          </a:xfrm>
          <a:prstGeom prst="rect">
            <a:avLst/>
          </a:prstGeom>
          <a:noFill/>
          <a:ln w="9525">
            <a:noFill/>
          </a:ln>
        </p:spPr>
        <p:txBody>
          <a:bodyPr anchor="ctr" anchorCtr="0"/>
          <a:p>
            <a:pPr algn="ctr" eaLnBrk="0" hangingPunct="0"/>
            <a:r>
              <a:rPr lang="en-GB" altLang="x-none" b="1">
                <a:solidFill>
                  <a:schemeClr val="tx2"/>
                </a:solidFill>
                <a:latin typeface="Arial" panose="020B0604020202020204" pitchFamily="34" charset="0"/>
                <a:cs typeface="Times New Roman" panose="02020603050405020304" charset="0"/>
              </a:rPr>
              <a:t>FORECAST COSTS</a:t>
            </a:r>
            <a:r>
              <a:rPr b="1">
                <a:solidFill>
                  <a:schemeClr val="tx2"/>
                </a:solidFill>
                <a:latin typeface="Arial" panose="020B0604020202020204" pitchFamily="34" charset="0"/>
                <a:cs typeface="Arial" panose="020B0604020202020204" pitchFamily="34" charset="0"/>
              </a:rPr>
              <a:t> </a:t>
            </a:r>
            <a:endParaRPr b="1">
              <a:solidFill>
                <a:schemeClr val="tx2"/>
              </a:solidFill>
              <a:latin typeface="Arial" panose="020B0604020202020204" pitchFamily="34" charset="0"/>
              <a:ea typeface="Arial" panose="020B0604020202020204" pitchFamily="34" charset="0"/>
            </a:endParaRPr>
          </a:p>
        </p:txBody>
      </p:sp>
      <p:sp>
        <p:nvSpPr>
          <p:cNvPr id="135261" name="Text Box 135260"/>
          <p:cNvSpPr txBox="1"/>
          <p:nvPr/>
        </p:nvSpPr>
        <p:spPr>
          <a:xfrm>
            <a:off x="2743200" y="1828800"/>
            <a:ext cx="62484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SPENT MANHOURS X RATE UPDATED HOURS (MONTHLY AND ACCUMULATED)</a:t>
            </a:r>
            <a:endParaRPr sz="1200" b="1">
              <a:latin typeface="Arial" panose="020B0604020202020204" pitchFamily="34" charset="0"/>
              <a:ea typeface="Times New Roman" panose="02020603050405020304" charset="0"/>
            </a:endParaRPr>
          </a:p>
        </p:txBody>
      </p:sp>
      <p:sp>
        <p:nvSpPr>
          <p:cNvPr id="135262" name="Double Brace 135261"/>
          <p:cNvSpPr/>
          <p:nvPr/>
        </p:nvSpPr>
        <p:spPr>
          <a:xfrm>
            <a:off x="228600" y="1447800"/>
            <a:ext cx="2514600" cy="1066800"/>
          </a:xfrm>
          <a:prstGeom prst="bracePair">
            <a:avLst>
              <a:gd name="adj" fmla="val 8333"/>
            </a:avLst>
          </a:prstGeom>
          <a:noFill/>
          <a:ln w="9525" cap="flat" cmpd="sng">
            <a:solidFill>
              <a:schemeClr val="tx1"/>
            </a:solidFill>
            <a:prstDash val="solid"/>
            <a:headEnd type="none" w="med" len="med"/>
            <a:tailEnd type="none" w="med" len="med"/>
          </a:ln>
        </p:spPr>
        <p:txBody>
          <a:bodyPr/>
          <a:p>
            <a:endParaRPr lang="en-US"/>
          </a:p>
        </p:txBody>
      </p:sp>
      <p:sp>
        <p:nvSpPr>
          <p:cNvPr id="135263" name="Text Box 135262"/>
          <p:cNvSpPr txBox="1"/>
          <p:nvPr/>
        </p:nvSpPr>
        <p:spPr>
          <a:xfrm>
            <a:off x="3048000" y="3581400"/>
            <a:ext cx="5562600" cy="274638"/>
          </a:xfrm>
          <a:prstGeom prst="rect">
            <a:avLst/>
          </a:prstGeom>
          <a:noFill/>
          <a:ln w="9525">
            <a:noFill/>
          </a:ln>
        </p:spPr>
        <p:txBody>
          <a:bodyPr>
            <a:spAutoFit/>
          </a:bodyPr>
          <a:p>
            <a:pPr>
              <a:spcBef>
                <a:spcPct val="50000"/>
              </a:spcBef>
            </a:pPr>
            <a:r>
              <a:rPr lang="en-GB" altLang="x-none" sz="1200" b="1">
                <a:latin typeface="Arial" panose="020B0604020202020204" pitchFamily="34" charset="0"/>
                <a:cs typeface="Arial" panose="020B0604020202020204" pitchFamily="34" charset="0"/>
              </a:rPr>
              <a:t>MANHOURS SPENT X HOURLY RATE (MONTHLY AND ACCUMULATED</a:t>
            </a:r>
            <a:endParaRPr sz="1200" b="1">
              <a:latin typeface="Arial" panose="020B0604020202020204" pitchFamily="34" charset="0"/>
              <a:ea typeface="Times New Roman" panose="02020603050405020304" charset="0"/>
            </a:endParaRPr>
          </a:p>
        </p:txBody>
      </p:sp>
      <p:sp>
        <p:nvSpPr>
          <p:cNvPr id="135264" name="Double Brace 135263"/>
          <p:cNvSpPr/>
          <p:nvPr/>
        </p:nvSpPr>
        <p:spPr>
          <a:xfrm>
            <a:off x="381000" y="3352800"/>
            <a:ext cx="2667000" cy="609600"/>
          </a:xfrm>
          <a:prstGeom prst="bracePair">
            <a:avLst>
              <a:gd name="adj" fmla="val 8333"/>
            </a:avLst>
          </a:prstGeom>
          <a:noFill/>
          <a:ln w="9525" cap="flat" cmpd="sng">
            <a:solidFill>
              <a:schemeClr val="tx1"/>
            </a:solidFill>
            <a:prstDash val="solid"/>
            <a:headEnd type="none" w="med" len="med"/>
            <a:tailEnd type="none" w="med" len="med"/>
          </a:ln>
        </p:spPr>
        <p:txBody>
          <a:bodyPr/>
          <a:p>
            <a:endParaRPr lang="en-US"/>
          </a:p>
        </p:txBody>
      </p:sp>
      <p:pic>
        <p:nvPicPr>
          <p:cNvPr id="2" name="Picture 1"/>
          <p:cNvPicPr>
            <a:picLocks noChangeAspect="1"/>
          </p:cNvPicPr>
          <p:nvPr/>
        </p:nvPicPr>
        <p:blipFill>
          <a:blip r:embed="rId1"/>
          <a:stretch>
            <a:fillRect/>
          </a:stretch>
        </p:blipFill>
        <p:spPr>
          <a:xfrm>
            <a:off x="3312160" y="143510"/>
            <a:ext cx="2390775" cy="752475"/>
          </a:xfrm>
          <a:prstGeom prst="rect">
            <a:avLst/>
          </a:prstGeom>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157697"/>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57699" name="Text Box 157698"/>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57700" name="Title 157699"/>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Chapter 4</a:t>
            </a:r>
            <a:endParaRPr sz="2400" b="1">
              <a:latin typeface="Arial" panose="020B0604020202020204" pitchFamily="34" charset="0"/>
            </a:endParaRPr>
          </a:p>
        </p:txBody>
      </p:sp>
      <p:sp>
        <p:nvSpPr>
          <p:cNvPr id="157701" name="Text Box 157700"/>
          <p:cNvSpPr txBox="1"/>
          <p:nvPr/>
        </p:nvSpPr>
        <p:spPr>
          <a:xfrm>
            <a:off x="2133600" y="2590800"/>
            <a:ext cx="5486400" cy="519113"/>
          </a:xfrm>
          <a:prstGeom prst="rect">
            <a:avLst/>
          </a:prstGeom>
          <a:noFill/>
          <a:ln w="9525">
            <a:noFill/>
          </a:ln>
        </p:spPr>
        <p:txBody>
          <a:bodyPr>
            <a:spAutoFit/>
          </a:bodyPr>
          <a:p>
            <a:pPr>
              <a:spcBef>
                <a:spcPct val="50000"/>
              </a:spcBef>
            </a:pPr>
            <a:r>
              <a:rPr sz="2800" b="1">
                <a:latin typeface="Arial" panose="020B0604020202020204" pitchFamily="34" charset="0"/>
              </a:rPr>
              <a:t>REPORTING / INDICATORS</a:t>
            </a:r>
            <a:endParaRPr sz="2800" b="1">
              <a:latin typeface="Arial" panose="020B0604020202020204" pitchFamily="34" charset="0"/>
            </a:endParaRPr>
          </a:p>
        </p:txBody>
      </p:sp>
      <p:sp>
        <p:nvSpPr>
          <p:cNvPr id="157702" name="Rectangle 157701"/>
          <p:cNvSpPr/>
          <p:nvPr/>
        </p:nvSpPr>
        <p:spPr>
          <a:xfrm>
            <a:off x="6172200" y="5257800"/>
            <a:ext cx="2667000" cy="1370013"/>
          </a:xfrm>
          <a:prstGeom prst="rect">
            <a:avLst/>
          </a:prstGeom>
          <a:noFill/>
          <a:ln w="9525">
            <a:noFill/>
          </a:ln>
        </p:spPr>
        <p:txBody>
          <a:bodyPr>
            <a:spAutoFit/>
          </a:bodyPr>
          <a:p>
            <a:pPr defTabSz="914400">
              <a:tabLst>
                <a:tab pos="449580" algn="r"/>
                <a:tab pos="3060700" algn="ctr"/>
                <a:tab pos="6120130" algn="r"/>
              </a:tabLst>
            </a:pPr>
            <a:r>
              <a:rPr lang="en-GB" altLang="x-none" sz="1200">
                <a:latin typeface="Arial" panose="020B0604020202020204" pitchFamily="34" charset="0"/>
                <a:cs typeface="Arial" panose="020B0604020202020204" pitchFamily="34" charset="0"/>
              </a:rPr>
              <a:t>Legend:</a:t>
            </a:r>
            <a:endParaRPr lang="en-GB" altLang="x-none" sz="1200">
              <a:latin typeface="Arial" panose="020B0604020202020204" pitchFamily="34" charset="0"/>
              <a:cs typeface="Arial" panose="020B0604020202020204" pitchFamily="34" charset="0"/>
            </a:endParaRPr>
          </a:p>
          <a:p>
            <a:pPr defTabSz="914400">
              <a:tabLst>
                <a:tab pos="449580" algn="r"/>
                <a:tab pos="3060700" algn="ctr"/>
                <a:tab pos="6120130" algn="r"/>
              </a:tabLst>
            </a:pPr>
            <a:r>
              <a:rPr lang="en-GB" altLang="x-none" sz="1200" b="1">
                <a:latin typeface="Arial" panose="020B0604020202020204" pitchFamily="34" charset="0"/>
                <a:cs typeface="Arial" panose="020B0604020202020204" pitchFamily="34" charset="0"/>
              </a:rPr>
              <a:t>ADM </a:t>
            </a:r>
            <a:r>
              <a:rPr lang="en-GB" altLang="x-none" sz="1200">
                <a:latin typeface="Arial" panose="020B0604020202020204" pitchFamily="34" charset="0"/>
                <a:cs typeface="Arial" panose="020B0604020202020204" pitchFamily="34" charset="0"/>
              </a:rPr>
              <a:t>= Administration</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PM</a:t>
            </a:r>
            <a:r>
              <a:rPr lang="en-GB" altLang="x-none" sz="1200">
                <a:latin typeface="Arial" panose="020B0604020202020204" pitchFamily="34" charset="0"/>
                <a:cs typeface="Arial" panose="020B0604020202020204" pitchFamily="34" charset="0"/>
              </a:rPr>
              <a:t>= Project Manger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CM</a:t>
            </a:r>
            <a:r>
              <a:rPr lang="en-GB" altLang="x-none" sz="1200">
                <a:latin typeface="Arial" panose="020B0604020202020204" pitchFamily="34" charset="0"/>
                <a:cs typeface="Arial" panose="020B0604020202020204" pitchFamily="34" charset="0"/>
              </a:rPr>
              <a:t>= Construction Manager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PC</a:t>
            </a:r>
            <a:r>
              <a:rPr lang="en-GB" altLang="x-none" sz="1200">
                <a:latin typeface="Arial" panose="020B0604020202020204" pitchFamily="34" charset="0"/>
                <a:cs typeface="Arial" panose="020B0604020202020204" pitchFamily="34" charset="0"/>
              </a:rPr>
              <a:t>= Project Co-</a:t>
            </a:r>
            <a:r>
              <a:rPr lang="en-GB" altLang="x-none" sz="1200" err="1">
                <a:latin typeface="Arial" panose="020B0604020202020204" pitchFamily="34" charset="0"/>
                <a:cs typeface="Arial" panose="020B0604020202020204" pitchFamily="34" charset="0"/>
              </a:rPr>
              <a:t>Ordinator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PRS</a:t>
            </a:r>
            <a:r>
              <a:rPr lang="en-GB" altLang="x-none" sz="1200">
                <a:latin typeface="Arial" panose="020B0604020202020204" pitchFamily="34" charset="0"/>
                <a:cs typeface="Arial" panose="020B0604020202020204" pitchFamily="34" charset="0"/>
              </a:rPr>
              <a:t>= Project  Revenue Schedule</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PL</a:t>
            </a:r>
            <a:r>
              <a:rPr lang="en-GB" altLang="x-none" sz="1200">
                <a:latin typeface="Arial" panose="020B0604020202020204" pitchFamily="34" charset="0"/>
                <a:cs typeface="Arial" panose="020B0604020202020204" pitchFamily="34" charset="0"/>
              </a:rPr>
              <a:t>= Project Leader</a:t>
            </a:r>
            <a:endParaRPr sz="1200">
              <a:latin typeface="Times New Roman" panose="02020603050405020304" charset="0"/>
            </a:endParaRPr>
          </a:p>
        </p:txBody>
      </p:sp>
      <p:pic>
        <p:nvPicPr>
          <p:cNvPr id="157704" name="Picture 157703" descr="C:\Documents and Settings\Selecta\Dati applicazioni\Microsoft\Media Catalog\Downloaded Clips\cl0\WB02256_.gif"/>
          <p:cNvPicPr>
            <a:picLocks noChangeAspect="1"/>
          </p:cNvPicPr>
          <p:nvPr/>
        </p:nvPicPr>
        <p:blipFill>
          <a:blip r:embed="rId1"/>
          <a:stretch>
            <a:fillRect/>
          </a:stretch>
        </p:blipFill>
        <p:spPr>
          <a:xfrm>
            <a:off x="1828800" y="2743200"/>
            <a:ext cx="228600" cy="228600"/>
          </a:xfrm>
          <a:prstGeom prst="rect">
            <a:avLst/>
          </a:prstGeom>
          <a:noFill/>
          <a:ln w="9525">
            <a:noFill/>
          </a:ln>
        </p:spPr>
      </p:pic>
      <p:pic>
        <p:nvPicPr>
          <p:cNvPr id="2" name="Picture 1"/>
          <p:cNvPicPr>
            <a:picLocks noChangeAspect="1"/>
          </p:cNvPicPr>
          <p:nvPr/>
        </p:nvPicPr>
        <p:blipFill>
          <a:blip r:embed="rId2"/>
          <a:stretch>
            <a:fillRect/>
          </a:stretch>
        </p:blipFill>
        <p:spPr>
          <a:xfrm>
            <a:off x="3357245" y="233680"/>
            <a:ext cx="2390775" cy="752475"/>
          </a:xfrm>
          <a:prstGeom prst="rect">
            <a:avLst/>
          </a:prstGeo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118785"/>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18787" name="Text Box 118786"/>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18788" name="Title 118787"/>
          <p:cNvSpPr>
            <a:spLocks noGrp="1"/>
          </p:cNvSpPr>
          <p:nvPr>
            <p:ph type="title"/>
          </p:nvPr>
        </p:nvSpPr>
        <p:spPr>
          <a:ln/>
        </p:spPr>
        <p:txBody>
          <a:bodyPr anchor="b" anchorCtr="0"/>
          <a:p>
            <a:r>
              <a:rPr lang="en-GB" altLang="x-none" sz="2400" b="1" err="1">
                <a:latin typeface="Arial" panose="020B0604020202020204" pitchFamily="34" charset="0"/>
                <a:cs typeface="Times New Roman" panose="02020603050405020304" charset="0"/>
              </a:rPr>
              <a:t>OUTPUTs</a:t>
            </a:r>
            <a:r>
              <a:rPr lang="en-GB" altLang="x-none" sz="2400" b="1">
                <a:latin typeface="Arial" panose="020B0604020202020204" pitchFamily="34" charset="0"/>
                <a:cs typeface="Times New Roman" panose="02020603050405020304" charset="0"/>
              </a:rPr>
              <a:t>: </a:t>
            </a:r>
            <a:endParaRPr sz="2400" b="1">
              <a:latin typeface="Arial" panose="020B0604020202020204" pitchFamily="34" charset="0"/>
              <a:ea typeface="Times New Roman" panose="02020603050405020304" charset="0"/>
            </a:endParaRPr>
          </a:p>
        </p:txBody>
      </p:sp>
      <p:sp>
        <p:nvSpPr>
          <p:cNvPr id="118789" name="Text Box 118788"/>
          <p:cNvSpPr txBox="1"/>
          <p:nvPr/>
        </p:nvSpPr>
        <p:spPr>
          <a:xfrm>
            <a:off x="990600" y="1600200"/>
            <a:ext cx="7315200" cy="366713"/>
          </a:xfrm>
          <a:prstGeom prst="rect">
            <a:avLst/>
          </a:prstGeom>
          <a:noFill/>
          <a:ln w="9525">
            <a:noFill/>
          </a:ln>
        </p:spPr>
        <p:txBody>
          <a:bodyPr>
            <a:spAutoFit/>
          </a:bodyPr>
          <a:p>
            <a:pPr algn="ctr">
              <a:spcBef>
                <a:spcPct val="50000"/>
              </a:spcBef>
            </a:pPr>
            <a:r>
              <a:rPr lang="en-GB" altLang="x-none" sz="1800" u="sng">
                <a:latin typeface="Arial" panose="020B0604020202020204" pitchFamily="34" charset="0"/>
                <a:cs typeface="Times New Roman" panose="02020603050405020304" charset="0"/>
              </a:rPr>
              <a:t>CHARTS: Summary charts emphasising essential project data: </a:t>
            </a:r>
            <a:endParaRPr sz="1800" u="sng">
              <a:latin typeface="Arial" panose="020B0604020202020204" pitchFamily="34" charset="0"/>
              <a:ea typeface="Times New Roman" panose="02020603050405020304" charset="0"/>
            </a:endParaRPr>
          </a:p>
        </p:txBody>
      </p:sp>
      <p:sp>
        <p:nvSpPr>
          <p:cNvPr id="118790" name="Text Box 118789"/>
          <p:cNvSpPr txBox="1"/>
          <p:nvPr/>
        </p:nvSpPr>
        <p:spPr>
          <a:xfrm>
            <a:off x="990600" y="2438400"/>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REVENUES COSTS MARGIN INVOICED (events) and charts that give a hint of the year-end revenue compared with the company target.</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18791" name="Text Box 118790"/>
          <p:cNvSpPr txBox="1"/>
          <p:nvPr/>
        </p:nvSpPr>
        <p:spPr>
          <a:xfrm>
            <a:off x="990600" y="3429000"/>
            <a:ext cx="7696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GRAPHICS: Such scheduling generates charts detailed in time (CURVES) that in turn generate GRAPHICS that give a hint of the project performance.</a:t>
            </a:r>
            <a:endParaRPr sz="1600">
              <a:latin typeface="Arial" panose="020B0604020202020204" pitchFamily="34" charset="0"/>
              <a:ea typeface="Times New Roman" panose="02020603050405020304" charset="0"/>
            </a:endParaRPr>
          </a:p>
        </p:txBody>
      </p:sp>
      <p:sp>
        <p:nvSpPr>
          <p:cNvPr id="118792" name="Text Box 118791"/>
          <p:cNvSpPr txBox="1"/>
          <p:nvPr/>
        </p:nvSpPr>
        <p:spPr>
          <a:xfrm>
            <a:off x="990600" y="4495800"/>
            <a:ext cx="7696200" cy="33655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REPORTING :Issue of the project Progress Report</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pic>
        <p:nvPicPr>
          <p:cNvPr id="118795" name="Picture 118794" descr="C:\Documents and Settings\Selecta\Dati applicazioni\Microsoft\Media Catalog\Downloaded Clips\cl0\WB02254_.gif"/>
          <p:cNvPicPr>
            <a:picLocks noChangeAspect="1"/>
          </p:cNvPicPr>
          <p:nvPr/>
        </p:nvPicPr>
        <p:blipFill>
          <a:blip r:embed="rId1"/>
          <a:stretch>
            <a:fillRect/>
          </a:stretch>
        </p:blipFill>
        <p:spPr>
          <a:xfrm>
            <a:off x="609600" y="2514600"/>
            <a:ext cx="228600" cy="228600"/>
          </a:xfrm>
          <a:prstGeom prst="rect">
            <a:avLst/>
          </a:prstGeom>
          <a:noFill/>
          <a:ln w="9525">
            <a:noFill/>
          </a:ln>
        </p:spPr>
      </p:pic>
      <p:pic>
        <p:nvPicPr>
          <p:cNvPr id="118796" name="Picture 118795" descr="C:\Documents and Settings\Selecta\Dati applicazioni\Microsoft\Media Catalog\Downloaded Clips\cl0\WB02260_.gif"/>
          <p:cNvPicPr>
            <a:picLocks noChangeAspect="1"/>
          </p:cNvPicPr>
          <p:nvPr/>
        </p:nvPicPr>
        <p:blipFill>
          <a:blip r:embed="rId2"/>
          <a:stretch>
            <a:fillRect/>
          </a:stretch>
        </p:blipFill>
        <p:spPr>
          <a:xfrm>
            <a:off x="609600" y="3581400"/>
            <a:ext cx="228600" cy="228600"/>
          </a:xfrm>
          <a:prstGeom prst="rect">
            <a:avLst/>
          </a:prstGeom>
          <a:noFill/>
          <a:ln w="9525">
            <a:noFill/>
          </a:ln>
        </p:spPr>
      </p:pic>
      <p:pic>
        <p:nvPicPr>
          <p:cNvPr id="118797" name="Picture 118796" descr="C:\Documents and Settings\Selecta\Dati applicazioni\Microsoft\Media Catalog\Downloaded Clips\cl0\WB02256_.gif"/>
          <p:cNvPicPr>
            <a:picLocks noChangeAspect="1"/>
          </p:cNvPicPr>
          <p:nvPr/>
        </p:nvPicPr>
        <p:blipFill>
          <a:blip r:embed="rId3"/>
          <a:stretch>
            <a:fillRect/>
          </a:stretch>
        </p:blipFill>
        <p:spPr>
          <a:xfrm>
            <a:off x="609600" y="45720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402330" y="414020"/>
            <a:ext cx="2390775" cy="752475"/>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149505"/>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49507" name="Text Box 149506"/>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49508" name="Title 149507"/>
          <p:cNvSpPr>
            <a:spLocks noGrp="1"/>
          </p:cNvSpPr>
          <p:nvPr>
            <p:ph type="title"/>
          </p:nvPr>
        </p:nvSpPr>
        <p:spPr>
          <a:xfrm>
            <a:off x="685800" y="1371600"/>
            <a:ext cx="7772400" cy="1143000"/>
          </a:xfrm>
          <a:ln/>
        </p:spPr>
        <p:txBody>
          <a:bodyPr anchor="b" anchorCtr="0"/>
          <a:p>
            <a:r>
              <a:rPr lang="en-GB" altLang="x-none" sz="2400" b="1">
                <a:latin typeface="Arial" panose="020B0604020202020204" pitchFamily="34" charset="0"/>
                <a:cs typeface="Times New Roman" panose="02020603050405020304" charset="0"/>
              </a:rPr>
              <a:t>INDEX</a:t>
            </a:r>
            <a:endParaRPr sz="2400" b="1">
              <a:latin typeface="Arial" panose="020B0604020202020204" pitchFamily="34" charset="0"/>
            </a:endParaRPr>
          </a:p>
        </p:txBody>
      </p:sp>
      <p:sp>
        <p:nvSpPr>
          <p:cNvPr id="149510" name="Text Box 149509"/>
          <p:cNvSpPr txBox="1"/>
          <p:nvPr/>
        </p:nvSpPr>
        <p:spPr>
          <a:xfrm>
            <a:off x="2514600" y="2514600"/>
            <a:ext cx="4876800" cy="457200"/>
          </a:xfrm>
          <a:prstGeom prst="rect">
            <a:avLst/>
          </a:prstGeom>
          <a:noFill/>
          <a:ln w="9525">
            <a:noFill/>
          </a:ln>
        </p:spPr>
        <p:txBody>
          <a:bodyPr>
            <a:spAutoFit/>
          </a:bodyPr>
          <a:p>
            <a:pPr>
              <a:spcBef>
                <a:spcPct val="50000"/>
              </a:spcBef>
            </a:pPr>
            <a:r>
              <a:rPr lang="en-GB" altLang="x-none" b="1">
                <a:latin typeface="Arial" panose="020B0604020202020204" pitchFamily="34" charset="0"/>
                <a:cs typeface="Arial" panose="020B0604020202020204" pitchFamily="34" charset="0"/>
              </a:rPr>
              <a:t>PREPARE THE BUDGET</a:t>
            </a:r>
            <a:endParaRPr b="1">
              <a:latin typeface="Arial" panose="020B0604020202020204" pitchFamily="34" charset="0"/>
            </a:endParaRPr>
          </a:p>
        </p:txBody>
      </p:sp>
      <p:sp>
        <p:nvSpPr>
          <p:cNvPr id="149511" name="Text Box 149510"/>
          <p:cNvSpPr txBox="1"/>
          <p:nvPr/>
        </p:nvSpPr>
        <p:spPr>
          <a:xfrm>
            <a:off x="2514600" y="2971800"/>
            <a:ext cx="3886200" cy="457200"/>
          </a:xfrm>
          <a:prstGeom prst="rect">
            <a:avLst/>
          </a:prstGeom>
          <a:noFill/>
          <a:ln w="9525">
            <a:noFill/>
          </a:ln>
        </p:spPr>
        <p:txBody>
          <a:bodyPr>
            <a:spAutoFit/>
          </a:bodyPr>
          <a:p>
            <a:pPr>
              <a:spcBef>
                <a:spcPct val="50000"/>
              </a:spcBef>
            </a:pPr>
            <a:r>
              <a:rPr lang="en-GB" altLang="x-none" b="1">
                <a:latin typeface="Arial" panose="020B0604020202020204" pitchFamily="34" charset="0"/>
                <a:cs typeface="Arial" panose="020B0604020202020204" pitchFamily="34" charset="0"/>
              </a:rPr>
              <a:t>ACTUALIZE COSTS</a:t>
            </a:r>
            <a:endParaRPr b="1">
              <a:latin typeface="Arial" panose="020B0604020202020204" pitchFamily="34" charset="0"/>
              <a:ea typeface="Times New Roman" panose="02020603050405020304" charset="0"/>
            </a:endParaRPr>
          </a:p>
        </p:txBody>
      </p:sp>
      <p:sp>
        <p:nvSpPr>
          <p:cNvPr id="149512" name="Text Box 149511"/>
          <p:cNvSpPr txBox="1"/>
          <p:nvPr/>
        </p:nvSpPr>
        <p:spPr>
          <a:xfrm>
            <a:off x="2514600" y="3429000"/>
            <a:ext cx="4495800" cy="457200"/>
          </a:xfrm>
          <a:prstGeom prst="rect">
            <a:avLst/>
          </a:prstGeom>
          <a:noFill/>
          <a:ln w="9525">
            <a:noFill/>
          </a:ln>
        </p:spPr>
        <p:txBody>
          <a:bodyPr>
            <a:spAutoFit/>
          </a:bodyPr>
          <a:p>
            <a:pPr>
              <a:spcBef>
                <a:spcPct val="50000"/>
              </a:spcBef>
            </a:pPr>
            <a:r>
              <a:rPr b="1">
                <a:latin typeface="Arial" panose="020B0604020202020204" pitchFamily="34" charset="0"/>
              </a:rPr>
              <a:t>COMMITMENT &amp; FORECAST </a:t>
            </a:r>
            <a:endParaRPr b="1">
              <a:latin typeface="Arial" panose="020B0604020202020204" pitchFamily="34" charset="0"/>
            </a:endParaRPr>
          </a:p>
        </p:txBody>
      </p:sp>
      <p:sp>
        <p:nvSpPr>
          <p:cNvPr id="149513" name="Rectangle 149512"/>
          <p:cNvSpPr/>
          <p:nvPr/>
        </p:nvSpPr>
        <p:spPr>
          <a:xfrm>
            <a:off x="6172200" y="5257800"/>
            <a:ext cx="2667000" cy="1370013"/>
          </a:xfrm>
          <a:prstGeom prst="rect">
            <a:avLst/>
          </a:prstGeom>
          <a:noFill/>
          <a:ln w="9525">
            <a:noFill/>
          </a:ln>
        </p:spPr>
        <p:txBody>
          <a:bodyPr>
            <a:spAutoFit/>
          </a:bodyPr>
          <a:p>
            <a:pPr defTabSz="914400">
              <a:tabLst>
                <a:tab pos="449580" algn="r"/>
                <a:tab pos="3060700" algn="ctr"/>
                <a:tab pos="6120130" algn="r"/>
              </a:tabLst>
            </a:pPr>
            <a:r>
              <a:rPr lang="en-GB" altLang="x-none" sz="1200">
                <a:latin typeface="Arial" panose="020B0604020202020204" pitchFamily="34" charset="0"/>
                <a:cs typeface="Arial" panose="020B0604020202020204" pitchFamily="34" charset="0"/>
              </a:rPr>
              <a:t>Legend:</a:t>
            </a:r>
            <a:endParaRPr lang="en-GB" altLang="x-none" sz="1200">
              <a:latin typeface="Arial" panose="020B0604020202020204" pitchFamily="34" charset="0"/>
              <a:cs typeface="Arial" panose="020B0604020202020204" pitchFamily="34" charset="0"/>
            </a:endParaRPr>
          </a:p>
          <a:p>
            <a:pPr defTabSz="914400">
              <a:tabLst>
                <a:tab pos="449580" algn="r"/>
                <a:tab pos="3060700" algn="ctr"/>
                <a:tab pos="6120130" algn="r"/>
              </a:tabLst>
            </a:pPr>
            <a:r>
              <a:rPr lang="en-GB" altLang="x-none" sz="1200" b="1">
                <a:latin typeface="Arial" panose="020B0604020202020204" pitchFamily="34" charset="0"/>
                <a:cs typeface="Arial" panose="020B0604020202020204" pitchFamily="34" charset="0"/>
              </a:rPr>
              <a:t>ADM </a:t>
            </a:r>
            <a:r>
              <a:rPr lang="en-GB" altLang="x-none" sz="1200">
                <a:latin typeface="Arial" panose="020B0604020202020204" pitchFamily="34" charset="0"/>
                <a:cs typeface="Arial" panose="020B0604020202020204" pitchFamily="34" charset="0"/>
              </a:rPr>
              <a:t>= Administration</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PM</a:t>
            </a:r>
            <a:r>
              <a:rPr lang="en-GB" altLang="x-none" sz="1200">
                <a:latin typeface="Arial" panose="020B0604020202020204" pitchFamily="34" charset="0"/>
                <a:cs typeface="Arial" panose="020B0604020202020204" pitchFamily="34" charset="0"/>
              </a:rPr>
              <a:t>= Project Manger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CM</a:t>
            </a:r>
            <a:r>
              <a:rPr lang="en-GB" altLang="x-none" sz="1200">
                <a:latin typeface="Arial" panose="020B0604020202020204" pitchFamily="34" charset="0"/>
                <a:cs typeface="Arial" panose="020B0604020202020204" pitchFamily="34" charset="0"/>
              </a:rPr>
              <a:t>= Construction Manager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PC</a:t>
            </a:r>
            <a:r>
              <a:rPr lang="en-GB" altLang="x-none" sz="1200">
                <a:latin typeface="Arial" panose="020B0604020202020204" pitchFamily="34" charset="0"/>
                <a:cs typeface="Arial" panose="020B0604020202020204" pitchFamily="34" charset="0"/>
              </a:rPr>
              <a:t>= Procurement Coordinator</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PRS</a:t>
            </a:r>
            <a:r>
              <a:rPr lang="en-GB" altLang="x-none" sz="1200">
                <a:latin typeface="Arial" panose="020B0604020202020204" pitchFamily="34" charset="0"/>
                <a:cs typeface="Arial" panose="020B0604020202020204" pitchFamily="34" charset="0"/>
              </a:rPr>
              <a:t>= Project  Revenue Schedule</a:t>
            </a:r>
            <a:endParaRPr sz="1200">
              <a:latin typeface="Times New Roman" panose="02020603050405020304" charset="0"/>
              <a:cs typeface="Times New Roman" panose="02020603050405020304" charset="0"/>
            </a:endParaRPr>
          </a:p>
          <a:p>
            <a:pPr defTabSz="914400" eaLnBrk="0" hangingPunct="0">
              <a:tabLst>
                <a:tab pos="449580" algn="r"/>
                <a:tab pos="3060700" algn="ctr"/>
                <a:tab pos="6120130" algn="r"/>
              </a:tabLst>
            </a:pPr>
            <a:r>
              <a:rPr lang="en-GB" altLang="x-none" sz="1200">
                <a:latin typeface="Arial" panose="020B0604020202020204" pitchFamily="34" charset="0"/>
                <a:cs typeface="Arial" panose="020B0604020202020204" pitchFamily="34" charset="0"/>
              </a:rPr>
              <a:t>	</a:t>
            </a:r>
            <a:r>
              <a:rPr lang="en-GB" altLang="x-none" sz="1200" b="1">
                <a:latin typeface="Arial" panose="020B0604020202020204" pitchFamily="34" charset="0"/>
                <a:cs typeface="Arial" panose="020B0604020202020204" pitchFamily="34" charset="0"/>
              </a:rPr>
              <a:t>PL</a:t>
            </a:r>
            <a:r>
              <a:rPr lang="en-GB" altLang="x-none" sz="1200">
                <a:latin typeface="Arial" panose="020B0604020202020204" pitchFamily="34" charset="0"/>
                <a:cs typeface="Arial" panose="020B0604020202020204" pitchFamily="34" charset="0"/>
              </a:rPr>
              <a:t>= Project Leader</a:t>
            </a:r>
            <a:endParaRPr sz="1200">
              <a:latin typeface="Times New Roman" panose="02020603050405020304" charset="0"/>
            </a:endParaRPr>
          </a:p>
        </p:txBody>
      </p:sp>
      <p:pic>
        <p:nvPicPr>
          <p:cNvPr id="149515" name="Picture 149514" descr="C:\Documents and Settings\Selecta\Dati applicazioni\Microsoft\Media Catalog\Downloaded Clips\cl0\WB02254_.gif"/>
          <p:cNvPicPr>
            <a:picLocks noChangeAspect="1"/>
          </p:cNvPicPr>
          <p:nvPr/>
        </p:nvPicPr>
        <p:blipFill>
          <a:blip r:embed="rId1"/>
          <a:stretch>
            <a:fillRect/>
          </a:stretch>
        </p:blipFill>
        <p:spPr>
          <a:xfrm>
            <a:off x="2209800" y="2667000"/>
            <a:ext cx="228600" cy="228600"/>
          </a:xfrm>
          <a:prstGeom prst="rect">
            <a:avLst/>
          </a:prstGeom>
          <a:noFill/>
          <a:ln w="9525">
            <a:noFill/>
          </a:ln>
        </p:spPr>
      </p:pic>
      <p:pic>
        <p:nvPicPr>
          <p:cNvPr id="149516" name="Picture 149515" descr="C:\Documents and Settings\Selecta\Dati applicazioni\Microsoft\Media Catalog\Downloaded Clips\cl0\WB02260_.gif"/>
          <p:cNvPicPr>
            <a:picLocks noChangeAspect="1"/>
          </p:cNvPicPr>
          <p:nvPr/>
        </p:nvPicPr>
        <p:blipFill>
          <a:blip r:embed="rId2"/>
          <a:stretch>
            <a:fillRect/>
          </a:stretch>
        </p:blipFill>
        <p:spPr>
          <a:xfrm>
            <a:off x="2209800" y="3124200"/>
            <a:ext cx="228600" cy="228600"/>
          </a:xfrm>
          <a:prstGeom prst="rect">
            <a:avLst/>
          </a:prstGeom>
          <a:noFill/>
          <a:ln w="9525">
            <a:noFill/>
          </a:ln>
        </p:spPr>
      </p:pic>
      <p:pic>
        <p:nvPicPr>
          <p:cNvPr id="149517" name="Picture 149516" descr="C:\Documents and Settings\Selecta\Dati applicazioni\Microsoft\Media Catalog\Downloaded Clips\cl0\WB02256_.gif"/>
          <p:cNvPicPr>
            <a:picLocks noChangeAspect="1"/>
          </p:cNvPicPr>
          <p:nvPr/>
        </p:nvPicPr>
        <p:blipFill>
          <a:blip r:embed="rId3"/>
          <a:stretch>
            <a:fillRect/>
          </a:stretch>
        </p:blipFill>
        <p:spPr>
          <a:xfrm>
            <a:off x="2209800" y="3581400"/>
            <a:ext cx="228600" cy="228600"/>
          </a:xfrm>
          <a:prstGeom prst="rect">
            <a:avLst/>
          </a:prstGeom>
          <a:noFill/>
          <a:ln w="9525">
            <a:noFill/>
          </a:ln>
        </p:spPr>
      </p:pic>
      <p:sp>
        <p:nvSpPr>
          <p:cNvPr id="149519" name="Text Box 149518"/>
          <p:cNvSpPr txBox="1"/>
          <p:nvPr/>
        </p:nvSpPr>
        <p:spPr>
          <a:xfrm>
            <a:off x="2514600" y="3962400"/>
            <a:ext cx="4343400" cy="457200"/>
          </a:xfrm>
          <a:prstGeom prst="rect">
            <a:avLst/>
          </a:prstGeom>
          <a:noFill/>
          <a:ln w="9525">
            <a:noFill/>
          </a:ln>
        </p:spPr>
        <p:txBody>
          <a:bodyPr>
            <a:spAutoFit/>
          </a:bodyPr>
          <a:p>
            <a:pPr>
              <a:spcBef>
                <a:spcPct val="50000"/>
              </a:spcBef>
            </a:pPr>
            <a:r>
              <a:rPr lang="en-GB" altLang="x-none" b="1">
                <a:latin typeface="Arial" panose="020B0604020202020204" pitchFamily="34" charset="0"/>
                <a:cs typeface="Arial" panose="020B0604020202020204" pitchFamily="34" charset="0"/>
              </a:rPr>
              <a:t>REPORTING &amp; INDICATORS</a:t>
            </a:r>
            <a:endParaRPr b="1">
              <a:latin typeface="Arial" panose="020B0604020202020204" pitchFamily="34" charset="0"/>
              <a:ea typeface="Times New Roman" panose="02020603050405020304" charset="0"/>
            </a:endParaRPr>
          </a:p>
        </p:txBody>
      </p:sp>
      <p:pic>
        <p:nvPicPr>
          <p:cNvPr id="149522" name="Picture 149521" descr="C:\Documents and Settings\Selecta\Dati applicazioni\Microsoft\Media Catalog\Downloaded Clips\cl0\WB02260_.gif"/>
          <p:cNvPicPr>
            <a:picLocks noChangeAspect="1"/>
          </p:cNvPicPr>
          <p:nvPr/>
        </p:nvPicPr>
        <p:blipFill>
          <a:blip r:embed="rId2"/>
          <a:stretch>
            <a:fillRect/>
          </a:stretch>
        </p:blipFill>
        <p:spPr>
          <a:xfrm>
            <a:off x="2209800" y="40386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376295" y="188595"/>
            <a:ext cx="2390775" cy="752475"/>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Text Box 161793"/>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61795" name="Title 161794"/>
          <p:cNvSpPr>
            <a:spLocks noGrp="1"/>
          </p:cNvSpPr>
          <p:nvPr>
            <p:ph type="title"/>
          </p:nvPr>
        </p:nvSpPr>
        <p:spPr>
          <a:xfrm>
            <a:off x="533400" y="2743200"/>
            <a:ext cx="7772400" cy="1143000"/>
          </a:xfrm>
          <a:ln/>
        </p:spPr>
        <p:txBody>
          <a:bodyPr anchor="b" anchorCtr="0"/>
          <a:p>
            <a:r>
              <a:rPr lang="en-GB" altLang="x-none" sz="1800" b="1">
                <a:latin typeface="Arial" panose="020B0604020202020204" pitchFamily="34" charset="0"/>
                <a:cs typeface="Times New Roman" panose="02020603050405020304" charset="0"/>
              </a:rPr>
              <a:t>Example of Material Commitment/Cost schedule</a:t>
            </a:r>
            <a:endParaRPr sz="1800" b="1">
              <a:latin typeface="Arial" panose="020B0604020202020204" pitchFamily="34" charset="0"/>
              <a:ea typeface="Arial" panose="020B0604020202020204" pitchFamily="34" charset="0"/>
            </a:endParaRPr>
          </a:p>
        </p:txBody>
      </p:sp>
      <p:sp>
        <p:nvSpPr>
          <p:cNvPr id="161796" name="Text Box 161795"/>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1"/>
          <a:stretch>
            <a:fillRect/>
          </a:stretch>
        </p:blipFill>
        <p:spPr>
          <a:xfrm>
            <a:off x="3376295" y="233045"/>
            <a:ext cx="2390775" cy="752475"/>
          </a:xfrm>
          <a:prstGeom prst="rect">
            <a:avLst/>
          </a:prstGeo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Text Box 147457"/>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47460" name="Text Box 147459"/>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graphicFrame>
        <p:nvGraphicFramePr>
          <p:cNvPr id="147466" name="Object 147465"/>
          <p:cNvGraphicFramePr/>
          <p:nvPr/>
        </p:nvGraphicFramePr>
        <p:xfrm>
          <a:off x="228600" y="927100"/>
          <a:ext cx="8763000" cy="5280025"/>
        </p:xfrm>
        <a:graphic>
          <a:graphicData uri="http://schemas.openxmlformats.org/presentationml/2006/ole">
            <mc:AlternateContent xmlns:mc="http://schemas.openxmlformats.org/markup-compatibility/2006">
              <mc:Choice xmlns:v="urn:schemas-microsoft-com:vml" Requires="v">
                <p:oleObj spid="_x0000_s3076" name="" r:id="rId1" imgW="10128250" imgH="6102350" progId="CorelPhotoPaint.Image.10">
                  <p:embed/>
                </p:oleObj>
              </mc:Choice>
              <mc:Fallback>
                <p:oleObj name="" r:id="rId1" imgW="10128250" imgH="6102350" progId="CorelPhotoPaint.Image.10">
                  <p:embed/>
                  <p:pic>
                    <p:nvPicPr>
                      <p:cNvPr id="0" name="Picture 3075"/>
                      <p:cNvPicPr/>
                      <p:nvPr/>
                    </p:nvPicPr>
                    <p:blipFill>
                      <a:blip r:embed="rId2"/>
                      <a:stretch>
                        <a:fillRect/>
                      </a:stretch>
                    </p:blipFill>
                    <p:spPr>
                      <a:xfrm>
                        <a:off x="228600" y="927100"/>
                        <a:ext cx="8763000" cy="5280025"/>
                      </a:xfrm>
                      <a:prstGeom prst="rect">
                        <a:avLst/>
                      </a:prstGeom>
                      <a:noFill/>
                      <a:ln w="38100">
                        <a:noFill/>
                        <a:miter/>
                      </a:ln>
                    </p:spPr>
                  </p:pic>
                </p:oleObj>
              </mc:Fallback>
            </mc:AlternateContent>
          </a:graphicData>
        </a:graphic>
      </p:graphicFrame>
      <p:sp>
        <p:nvSpPr>
          <p:cNvPr id="147467" name="Rectangle 147466"/>
          <p:cNvSpPr/>
          <p:nvPr/>
        </p:nvSpPr>
        <p:spPr>
          <a:xfrm>
            <a:off x="2590800" y="228600"/>
            <a:ext cx="4133850" cy="366713"/>
          </a:xfrm>
          <a:prstGeom prst="rect">
            <a:avLst/>
          </a:prstGeom>
          <a:noFill/>
          <a:ln w="9525">
            <a:noFill/>
          </a:ln>
        </p:spPr>
        <p:txBody>
          <a:bodyPr wrap="none" anchor="t" anchorCtr="0">
            <a:spAutoFit/>
          </a:bodyPr>
          <a:p>
            <a:r>
              <a:rPr lang="en-GB" altLang="x-none" sz="1800" b="1">
                <a:solidFill>
                  <a:schemeClr val="tx2"/>
                </a:solidFill>
                <a:latin typeface="Arial" panose="020B0604020202020204" pitchFamily="34" charset="0"/>
                <a:cs typeface="Times New Roman" panose="02020603050405020304" charset="0"/>
              </a:rPr>
              <a:t>Material Commitment/Cost schedule</a:t>
            </a:r>
            <a:endParaRPr sz="1800" b="1">
              <a:solidFill>
                <a:schemeClr val="tx2"/>
              </a:solidFill>
              <a:latin typeface="Arial" panose="020B0604020202020204" pitchFamily="34" charset="0"/>
              <a:ea typeface="Times New Roman" panose="02020603050405020304"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Text Box 139265"/>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39267" name="Title 139266"/>
          <p:cNvSpPr>
            <a:spLocks noGrp="1"/>
          </p:cNvSpPr>
          <p:nvPr>
            <p:ph type="title"/>
          </p:nvPr>
        </p:nvSpPr>
        <p:spPr>
          <a:xfrm>
            <a:off x="533400" y="2743200"/>
            <a:ext cx="7772400" cy="1143000"/>
          </a:xfrm>
          <a:ln/>
        </p:spPr>
        <p:txBody>
          <a:bodyPr anchor="b" anchorCtr="0"/>
          <a:p>
            <a:r>
              <a:rPr lang="en-GB" altLang="x-none" sz="1800" b="1">
                <a:latin typeface="Arial" panose="020B0604020202020204" pitchFamily="34" charset="0"/>
                <a:cs typeface="Times New Roman" panose="02020603050405020304" charset="0"/>
              </a:rPr>
              <a:t>Example of Budget - Actual – Forecast – Earned</a:t>
            </a:r>
            <a:br>
              <a:rPr lang="en-GB" altLang="x-none" sz="1800" b="1">
                <a:latin typeface="Arial" panose="020B0604020202020204" pitchFamily="34" charset="0"/>
                <a:cs typeface="Times New Roman" panose="02020603050405020304" charset="0"/>
              </a:rPr>
            </a:br>
            <a:r>
              <a:rPr lang="en-GB" altLang="x-none" sz="1800" b="1" err="1">
                <a:latin typeface="Arial" panose="020B0604020202020204" pitchFamily="34" charset="0"/>
                <a:cs typeface="Times New Roman" panose="02020603050405020304" charset="0"/>
              </a:rPr>
              <a:t>Manhours</a:t>
            </a:r>
            <a:r>
              <a:rPr lang="en-GB" altLang="x-none" sz="1800" b="1">
                <a:latin typeface="Arial" panose="020B0604020202020204" pitchFamily="34" charset="0"/>
                <a:cs typeface="Times New Roman" panose="02020603050405020304" charset="0"/>
              </a:rPr>
              <a:t> “S” Curve</a:t>
            </a:r>
            <a:endParaRPr sz="1800" b="1">
              <a:latin typeface="Arial" panose="020B0604020202020204" pitchFamily="34" charset="0"/>
              <a:ea typeface="Arial" panose="020B0604020202020204" pitchFamily="34" charset="0"/>
            </a:endParaRPr>
          </a:p>
        </p:txBody>
      </p:sp>
      <p:sp>
        <p:nvSpPr>
          <p:cNvPr id="139271" name="Text Box 139270"/>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1"/>
          <a:stretch>
            <a:fillRect/>
          </a:stretch>
        </p:blipFill>
        <p:spPr>
          <a:xfrm>
            <a:off x="3376295" y="188595"/>
            <a:ext cx="2390775" cy="752475"/>
          </a:xfrm>
          <a:prstGeom prst="rect">
            <a:avLst/>
          </a:prstGeom>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Text Box 159745"/>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59748" name="Text Box 159747"/>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graphicFrame>
        <p:nvGraphicFramePr>
          <p:cNvPr id="159751" name="Object 159750"/>
          <p:cNvGraphicFramePr/>
          <p:nvPr/>
        </p:nvGraphicFramePr>
        <p:xfrm>
          <a:off x="1066800" y="990600"/>
          <a:ext cx="7010400" cy="5181600"/>
        </p:xfrm>
        <a:graphic>
          <a:graphicData uri="http://schemas.openxmlformats.org/presentationml/2006/ole">
            <mc:AlternateContent xmlns:mc="http://schemas.openxmlformats.org/markup-compatibility/2006">
              <mc:Choice xmlns:v="urn:schemas-microsoft-com:vml" Requires="v">
                <p:oleObj spid="_x0000_s3077" name="" r:id="rId1" imgW="6664960" imgH="6461760" progId="Excel.Chart.8">
                  <p:embed/>
                </p:oleObj>
              </mc:Choice>
              <mc:Fallback>
                <p:oleObj name="" r:id="rId1" imgW="6664960" imgH="6461760" progId="Excel.Chart.8">
                  <p:embed/>
                  <p:pic>
                    <p:nvPicPr>
                      <p:cNvPr id="0" name="Picture 3076"/>
                      <p:cNvPicPr/>
                      <p:nvPr/>
                    </p:nvPicPr>
                    <p:blipFill>
                      <a:blip r:embed="rId2"/>
                      <a:stretch>
                        <a:fillRect/>
                      </a:stretch>
                    </p:blipFill>
                    <p:spPr>
                      <a:xfrm>
                        <a:off x="1066800" y="990600"/>
                        <a:ext cx="7010400" cy="5181600"/>
                      </a:xfrm>
                      <a:prstGeom prst="rect">
                        <a:avLst/>
                      </a:prstGeom>
                      <a:noFill/>
                      <a:ln w="38100">
                        <a:noFill/>
                        <a:miter/>
                      </a:ln>
                    </p:spPr>
                  </p:pic>
                </p:oleObj>
              </mc:Fallback>
            </mc:AlternateContent>
          </a:graphicData>
        </a:graphic>
      </p:graphicFrame>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Text Box 141313"/>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41315" name="Title 141314"/>
          <p:cNvSpPr>
            <a:spLocks noGrp="1"/>
          </p:cNvSpPr>
          <p:nvPr>
            <p:ph type="title"/>
          </p:nvPr>
        </p:nvSpPr>
        <p:spPr>
          <a:xfrm>
            <a:off x="609600" y="2819400"/>
            <a:ext cx="7772400" cy="1143000"/>
          </a:xfrm>
          <a:ln/>
        </p:spPr>
        <p:txBody>
          <a:bodyPr anchor="b" anchorCtr="0"/>
          <a:p>
            <a:r>
              <a:rPr lang="en-GB" altLang="x-none" sz="1800" b="1">
                <a:latin typeface="Arial" panose="020B0604020202020204" pitchFamily="34" charset="0"/>
                <a:cs typeface="Times New Roman" panose="02020603050405020304" charset="0"/>
              </a:rPr>
              <a:t>Example of Summary Cost Control</a:t>
            </a:r>
            <a:endParaRPr sz="1800" b="1">
              <a:latin typeface="Arial" panose="020B0604020202020204" pitchFamily="34" charset="0"/>
              <a:ea typeface="Times New Roman" panose="02020603050405020304" charset="0"/>
            </a:endParaRPr>
          </a:p>
        </p:txBody>
      </p:sp>
      <p:sp>
        <p:nvSpPr>
          <p:cNvPr id="141316" name="Text Box 141315"/>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1"/>
          <a:stretch>
            <a:fillRect/>
          </a:stretch>
        </p:blipFill>
        <p:spPr>
          <a:xfrm>
            <a:off x="3376295" y="188595"/>
            <a:ext cx="2390775" cy="752475"/>
          </a:xfrm>
          <a:prstGeom prst="rect">
            <a:avLst/>
          </a:prstGeom>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Text Box 165889"/>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65892" name="Text Box 165891"/>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graphicFrame>
        <p:nvGraphicFramePr>
          <p:cNvPr id="165895" name="Object 165894"/>
          <p:cNvGraphicFramePr/>
          <p:nvPr/>
        </p:nvGraphicFramePr>
        <p:xfrm>
          <a:off x="152400" y="1066800"/>
          <a:ext cx="8839200" cy="4887913"/>
        </p:xfrm>
        <a:graphic>
          <a:graphicData uri="http://schemas.openxmlformats.org/presentationml/2006/ole">
            <mc:AlternateContent xmlns:mc="http://schemas.openxmlformats.org/markup-compatibility/2006">
              <mc:Choice xmlns:v="urn:schemas-microsoft-com:vml" Requires="v">
                <p:oleObj spid="_x0000_s3079" name="" r:id="rId1" imgW="10496550" imgH="5441950" progId="CorelPhotoPaint.Image.10">
                  <p:embed/>
                </p:oleObj>
              </mc:Choice>
              <mc:Fallback>
                <p:oleObj name="" r:id="rId1" imgW="10496550" imgH="5441950" progId="CorelPhotoPaint.Image.10">
                  <p:embed/>
                  <p:pic>
                    <p:nvPicPr>
                      <p:cNvPr id="0" name="Picture 3078"/>
                      <p:cNvPicPr/>
                      <p:nvPr/>
                    </p:nvPicPr>
                    <p:blipFill>
                      <a:blip r:embed="rId2"/>
                      <a:stretch>
                        <a:fillRect/>
                      </a:stretch>
                    </p:blipFill>
                    <p:spPr>
                      <a:xfrm>
                        <a:off x="152400" y="1066800"/>
                        <a:ext cx="8839200" cy="4887913"/>
                      </a:xfrm>
                      <a:prstGeom prst="rect">
                        <a:avLst/>
                      </a:prstGeom>
                      <a:noFill/>
                      <a:ln w="38100">
                        <a:noFill/>
                        <a:miter/>
                      </a:ln>
                    </p:spPr>
                  </p:pic>
                </p:oleObj>
              </mc:Fallback>
            </mc:AlternateContent>
          </a:graphicData>
        </a:graphic>
      </p:graphicFrame>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Text Box 143361"/>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43363" name="Title 143362"/>
          <p:cNvSpPr>
            <a:spLocks noGrp="1"/>
          </p:cNvSpPr>
          <p:nvPr>
            <p:ph type="title"/>
          </p:nvPr>
        </p:nvSpPr>
        <p:spPr>
          <a:xfrm>
            <a:off x="609600" y="2971800"/>
            <a:ext cx="7772400" cy="1143000"/>
          </a:xfrm>
          <a:ln/>
        </p:spPr>
        <p:txBody>
          <a:bodyPr anchor="b" anchorCtr="0"/>
          <a:p>
            <a:r>
              <a:rPr lang="en-GB" altLang="x-none" sz="1800" b="1">
                <a:latin typeface="Arial" panose="020B0604020202020204" pitchFamily="34" charset="0"/>
                <a:cs typeface="Times New Roman" panose="02020603050405020304" charset="0"/>
              </a:rPr>
              <a:t>Example: Revenue – Costs – Billing – Gross Margin Curves</a:t>
            </a:r>
            <a:endParaRPr sz="1800" b="1">
              <a:latin typeface="Arial" panose="020B0604020202020204" pitchFamily="34" charset="0"/>
              <a:ea typeface="Arial" panose="020B0604020202020204" pitchFamily="34" charset="0"/>
            </a:endParaRPr>
          </a:p>
        </p:txBody>
      </p:sp>
      <p:sp>
        <p:nvSpPr>
          <p:cNvPr id="143364" name="Text Box 143363"/>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1"/>
          <a:stretch>
            <a:fillRect/>
          </a:stretch>
        </p:blipFill>
        <p:spPr>
          <a:xfrm>
            <a:off x="3376295" y="188595"/>
            <a:ext cx="2390775" cy="752475"/>
          </a:xfrm>
          <a:prstGeom prst="rect">
            <a:avLst/>
          </a:prstGeom>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Text Box 167937"/>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67939" name="Title 167938"/>
          <p:cNvSpPr>
            <a:spLocks noGrp="1"/>
          </p:cNvSpPr>
          <p:nvPr>
            <p:ph type="title"/>
          </p:nvPr>
        </p:nvSpPr>
        <p:spPr>
          <a:ln/>
        </p:spPr>
        <p:txBody>
          <a:bodyPr anchor="b" anchorCtr="0"/>
          <a:p>
            <a:r>
              <a:rPr lang="en-GB" altLang="x-none" sz="1800" b="1">
                <a:latin typeface="Arial" panose="020B0604020202020204" pitchFamily="34" charset="0"/>
                <a:cs typeface="Times New Roman" panose="02020603050405020304" charset="0"/>
              </a:rPr>
              <a:t>Example: Revenue – Costs – Billing – Gross Margin Curves</a:t>
            </a:r>
            <a:endParaRPr sz="1800" b="1">
              <a:latin typeface="Arial" panose="020B0604020202020204" pitchFamily="34" charset="0"/>
              <a:ea typeface="Arial" panose="020B0604020202020204" pitchFamily="34" charset="0"/>
            </a:endParaRPr>
          </a:p>
        </p:txBody>
      </p:sp>
      <p:sp>
        <p:nvSpPr>
          <p:cNvPr id="167940" name="Text Box 167939"/>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graphicFrame>
        <p:nvGraphicFramePr>
          <p:cNvPr id="167943" name="Object 167942"/>
          <p:cNvGraphicFramePr/>
          <p:nvPr/>
        </p:nvGraphicFramePr>
        <p:xfrm>
          <a:off x="762000" y="1371600"/>
          <a:ext cx="7924800" cy="4860925"/>
        </p:xfrm>
        <a:graphic>
          <a:graphicData uri="http://schemas.openxmlformats.org/presentationml/2006/ole">
            <mc:AlternateContent xmlns:mc="http://schemas.openxmlformats.org/markup-compatibility/2006">
              <mc:Choice xmlns:v="urn:schemas-microsoft-com:vml" Requires="v">
                <p:oleObj spid="_x0000_s3078" name="" r:id="rId1" imgW="9620250" imgH="5899150" progId="CorelPhotoPaint.Image.10">
                  <p:embed/>
                </p:oleObj>
              </mc:Choice>
              <mc:Fallback>
                <p:oleObj name="" r:id="rId1" imgW="9620250" imgH="5899150" progId="CorelPhotoPaint.Image.10">
                  <p:embed/>
                  <p:pic>
                    <p:nvPicPr>
                      <p:cNvPr id="0" name="Picture 3077"/>
                      <p:cNvPicPr/>
                      <p:nvPr/>
                    </p:nvPicPr>
                    <p:blipFill>
                      <a:blip r:embed="rId2"/>
                      <a:stretch>
                        <a:fillRect/>
                      </a:stretch>
                    </p:blipFill>
                    <p:spPr>
                      <a:xfrm>
                        <a:off x="762000" y="1371600"/>
                        <a:ext cx="7924800" cy="4860925"/>
                      </a:xfrm>
                      <a:prstGeom prst="rect">
                        <a:avLst/>
                      </a:prstGeom>
                      <a:noFill/>
                      <a:ln w="38100">
                        <a:noFill/>
                        <a:miter/>
                      </a:ln>
                    </p:spPr>
                  </p:pic>
                </p:oleObj>
              </mc:Fallback>
            </mc:AlternateContent>
          </a:graphicData>
        </a:graphic>
      </p:graphicFrame>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Text Box 145409"/>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45411" name="Title 145410"/>
          <p:cNvSpPr>
            <a:spLocks noGrp="1"/>
          </p:cNvSpPr>
          <p:nvPr>
            <p:ph type="title"/>
          </p:nvPr>
        </p:nvSpPr>
        <p:spPr>
          <a:xfrm>
            <a:off x="685800" y="2286000"/>
            <a:ext cx="7772400" cy="1143000"/>
          </a:xfrm>
          <a:ln/>
        </p:spPr>
        <p:txBody>
          <a:bodyPr anchor="b" anchorCtr="0"/>
          <a:p>
            <a:r>
              <a:rPr lang="en-GB" altLang="x-none" sz="1800" b="1">
                <a:latin typeface="Arial" panose="020B0604020202020204" pitchFamily="34" charset="0"/>
                <a:cs typeface="Times New Roman" panose="02020603050405020304" charset="0"/>
              </a:rPr>
              <a:t>Example: Project Revenue Schedule</a:t>
            </a:r>
            <a:endParaRPr sz="1800" b="1">
              <a:latin typeface="Arial" panose="020B0604020202020204" pitchFamily="34" charset="0"/>
              <a:ea typeface="Arial" panose="020B0604020202020204" pitchFamily="34" charset="0"/>
            </a:endParaRPr>
          </a:p>
        </p:txBody>
      </p:sp>
      <p:sp>
        <p:nvSpPr>
          <p:cNvPr id="145412" name="Text Box 145411"/>
          <p:cNvSpPr txBox="1"/>
          <p:nvPr/>
        </p:nvSpPr>
        <p:spPr>
          <a:xfrm>
            <a:off x="381000" y="4038600"/>
            <a:ext cx="9296400" cy="274638"/>
          </a:xfrm>
          <a:prstGeom prst="rect">
            <a:avLst/>
          </a:prstGeom>
          <a:noFill/>
          <a:ln w="9525">
            <a:noFill/>
          </a:ln>
        </p:spPr>
        <p:txBody>
          <a:bodyPr>
            <a:spAutoFit/>
          </a:bodyPr>
          <a:p>
            <a:pPr>
              <a:spcBef>
                <a:spcPct val="50000"/>
              </a:spcBef>
            </a:pPr>
            <a:r>
              <a:rPr lang="en-GB" altLang="x-none" sz="1200" b="1" dirty="0">
                <a:latin typeface="Arial" panose="020B0604020202020204" pitchFamily="34" charset="0"/>
                <a:cs typeface="Arial" panose="020B0604020202020204" pitchFamily="34" charset="0"/>
              </a:rPr>
              <a:t>  </a:t>
            </a:r>
            <a:endParaRPr sz="1200" b="1">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1"/>
          <a:stretch>
            <a:fillRect/>
          </a:stretch>
        </p:blipFill>
        <p:spPr>
          <a:xfrm>
            <a:off x="3376295" y="188595"/>
            <a:ext cx="2390775" cy="752475"/>
          </a:xfrm>
          <a:prstGeom prst="rect">
            <a:avLst/>
          </a:prstGeom>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Text Box 163841"/>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graphicFrame>
        <p:nvGraphicFramePr>
          <p:cNvPr id="163847" name="Object 163846"/>
          <p:cNvGraphicFramePr/>
          <p:nvPr/>
        </p:nvGraphicFramePr>
        <p:xfrm>
          <a:off x="685800" y="914400"/>
          <a:ext cx="7956550" cy="5264150"/>
        </p:xfrm>
        <a:graphic>
          <a:graphicData uri="http://schemas.openxmlformats.org/presentationml/2006/ole">
            <mc:AlternateContent xmlns:mc="http://schemas.openxmlformats.org/markup-compatibility/2006">
              <mc:Choice xmlns:v="urn:schemas-microsoft-com:vml" Requires="v">
                <p:oleObj spid="_x0000_s3080" name="" r:id="rId1" imgW="7956550" imgH="5264150" progId="CorelPhotoPaint.Image.10">
                  <p:embed/>
                </p:oleObj>
              </mc:Choice>
              <mc:Fallback>
                <p:oleObj name="" r:id="rId1" imgW="7956550" imgH="5264150" progId="CorelPhotoPaint.Image.10">
                  <p:embed/>
                  <p:pic>
                    <p:nvPicPr>
                      <p:cNvPr id="0" name="Picture 3079"/>
                      <p:cNvPicPr/>
                      <p:nvPr/>
                    </p:nvPicPr>
                    <p:blipFill>
                      <a:blip r:embed="rId2"/>
                      <a:stretch>
                        <a:fillRect/>
                      </a:stretch>
                    </p:blipFill>
                    <p:spPr>
                      <a:xfrm>
                        <a:off x="685800" y="914400"/>
                        <a:ext cx="7956550" cy="5264150"/>
                      </a:xfrm>
                      <a:prstGeom prst="rect">
                        <a:avLst/>
                      </a:prstGeom>
                      <a:noFill/>
                      <a:ln w="38100">
                        <a:noFill/>
                        <a:miter/>
                      </a:ln>
                    </p:spPr>
                  </p:pic>
                </p:oleObj>
              </mc:Fallback>
            </mc:AlternateContent>
          </a:graphicData>
        </a:graphic>
      </p:graphicFrame>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151553"/>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51555" name="Text Box 151554"/>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51556" name="Title 151555"/>
          <p:cNvSpPr>
            <a:spLocks noGrp="1"/>
          </p:cNvSpPr>
          <p:nvPr>
            <p:ph type="title"/>
          </p:nvPr>
        </p:nvSpPr>
        <p:spPr>
          <a:ln/>
        </p:spPr>
        <p:txBody>
          <a:bodyPr anchor="b" anchorCtr="0"/>
          <a:p>
            <a:r>
              <a:rPr sz="2400" b="1" err="1">
                <a:latin typeface="Arial" panose="020B0604020202020204" pitchFamily="34" charset="0"/>
              </a:rPr>
              <a:t>Chapter </a:t>
            </a:r>
            <a:r>
              <a:rPr sz="2400" b="1">
                <a:latin typeface="Arial" panose="020B0604020202020204" pitchFamily="34" charset="0"/>
              </a:rPr>
              <a:t>1</a:t>
            </a:r>
            <a:endParaRPr sz="2400" b="1">
              <a:latin typeface="Arial" panose="020B0604020202020204" pitchFamily="34" charset="0"/>
            </a:endParaRPr>
          </a:p>
        </p:txBody>
      </p:sp>
      <p:sp>
        <p:nvSpPr>
          <p:cNvPr id="151557" name="Text Box 151556"/>
          <p:cNvSpPr txBox="1"/>
          <p:nvPr/>
        </p:nvSpPr>
        <p:spPr>
          <a:xfrm>
            <a:off x="2743200" y="2667000"/>
            <a:ext cx="5867400" cy="519113"/>
          </a:xfrm>
          <a:prstGeom prst="rect">
            <a:avLst/>
          </a:prstGeom>
          <a:noFill/>
          <a:ln w="9525">
            <a:noFill/>
          </a:ln>
        </p:spPr>
        <p:txBody>
          <a:bodyPr>
            <a:spAutoFit/>
          </a:bodyPr>
          <a:p>
            <a:pPr>
              <a:spcBef>
                <a:spcPct val="50000"/>
              </a:spcBef>
            </a:pPr>
            <a:r>
              <a:rPr lang="en-GB" altLang="x-none" sz="2800" b="1">
                <a:latin typeface="Arial" panose="020B0604020202020204" pitchFamily="34" charset="0"/>
                <a:cs typeface="Arial" panose="020B0604020202020204" pitchFamily="34" charset="0"/>
              </a:rPr>
              <a:t>PREPARE THE BUDGET</a:t>
            </a:r>
            <a:endParaRPr sz="2800" b="1">
              <a:latin typeface="Arial" panose="020B0604020202020204" pitchFamily="34" charset="0"/>
            </a:endParaRPr>
          </a:p>
        </p:txBody>
      </p:sp>
      <p:pic>
        <p:nvPicPr>
          <p:cNvPr id="151561" name="Picture 151560"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51562" name="Picture 151561" descr="C:\Documents and Settings\Selecta\Dati applicazioni\Microsoft\Media Catalog\Downloaded Clips\cl0\WB02254_.gif"/>
          <p:cNvPicPr>
            <a:picLocks noChangeAspect="1"/>
          </p:cNvPicPr>
          <p:nvPr/>
        </p:nvPicPr>
        <p:blipFill>
          <a:blip r:embed="rId2"/>
          <a:stretch>
            <a:fillRect/>
          </a:stretch>
        </p:blipFill>
        <p:spPr>
          <a:xfrm>
            <a:off x="2362200" y="2819400"/>
            <a:ext cx="304800" cy="304800"/>
          </a:xfrm>
          <a:prstGeom prst="rect">
            <a:avLst/>
          </a:prstGeom>
          <a:noFill/>
          <a:ln w="9525">
            <a:noFill/>
          </a:ln>
        </p:spPr>
      </p:pic>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133121"/>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33123" name="Text Box 133122"/>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33124" name="Title 133123"/>
          <p:cNvSpPr>
            <a:spLocks noGrp="1"/>
          </p:cNvSpPr>
          <p:nvPr>
            <p:ph type="title"/>
          </p:nvPr>
        </p:nvSpPr>
        <p:spPr>
          <a:ln/>
        </p:spPr>
        <p:txBody>
          <a:bodyPr anchor="b" anchorCtr="0"/>
          <a:p>
            <a:r>
              <a:rPr lang="en-GB" altLang="x-none" sz="2400" b="1">
                <a:latin typeface="Arial" panose="020B0604020202020204" pitchFamily="34" charset="0"/>
                <a:cs typeface="Arial" panose="020B0604020202020204" pitchFamily="34" charset="0"/>
              </a:rPr>
              <a:t>ELEMENTS &amp; INDICATORS  FOR COST CONTROL:</a:t>
            </a:r>
            <a:endParaRPr sz="2400" b="1">
              <a:latin typeface="Arial" panose="020B0604020202020204" pitchFamily="34" charset="0"/>
              <a:ea typeface="Arial" panose="020B0604020202020204" pitchFamily="34" charset="0"/>
            </a:endParaRPr>
          </a:p>
        </p:txBody>
      </p:sp>
      <p:sp>
        <p:nvSpPr>
          <p:cNvPr id="133125" name="Text Box 133124"/>
          <p:cNvSpPr txBox="1"/>
          <p:nvPr/>
        </p:nvSpPr>
        <p:spPr>
          <a:xfrm>
            <a:off x="838200" y="1616075"/>
            <a:ext cx="8763000" cy="517525"/>
          </a:xfrm>
          <a:prstGeom prst="rect">
            <a:avLst/>
          </a:prstGeom>
          <a:noFill/>
          <a:ln w="9525">
            <a:noFill/>
          </a:ln>
        </p:spPr>
        <p:txBody>
          <a:bodyPr>
            <a:spAutoFit/>
          </a:bodyPr>
          <a:p>
            <a:pPr>
              <a:spcBef>
                <a:spcPct val="50000"/>
              </a:spcBef>
            </a:pPr>
            <a:r>
              <a:rPr lang="en-GB" altLang="x-none" sz="1400" u="sng">
                <a:latin typeface="Arial" panose="020B0604020202020204" pitchFamily="34" charset="0"/>
                <a:cs typeface="Arial" panose="020B0604020202020204" pitchFamily="34" charset="0"/>
              </a:rPr>
              <a:t>REVENUE</a:t>
            </a:r>
            <a:r>
              <a:rPr lang="en-GB" altLang="x-none" sz="1400">
                <a:latin typeface="Arial" panose="020B0604020202020204" pitchFamily="34" charset="0"/>
                <a:cs typeface="Arial" panose="020B0604020202020204" pitchFamily="34" charset="0"/>
              </a:rPr>
              <a:t>   = COST (ACCUMULATED TO DATE ) X  </a:t>
            </a:r>
            <a:r>
              <a:rPr lang="en-GB" altLang="x-none" sz="1400" u="sng">
                <a:latin typeface="Arial" panose="020B0604020202020204" pitchFamily="34" charset="0"/>
                <a:cs typeface="Arial" panose="020B0604020202020204" pitchFamily="34" charset="0"/>
              </a:rPr>
              <a:t>ESTIMATED TOTAL REVENUES</a:t>
            </a:r>
            <a:r>
              <a:rPr lang="en-GB" altLang="x-none" sz="1400">
                <a:latin typeface="Arial" panose="020B0604020202020204" pitchFamily="34" charset="0"/>
                <a:cs typeface="Arial" panose="020B0604020202020204" pitchFamily="34" charset="0"/>
              </a:rPr>
              <a:t>							ESTIMATED TOTAL COSTS</a:t>
            </a:r>
            <a:endParaRPr sz="1400">
              <a:latin typeface="Arial" panose="020B0604020202020204" pitchFamily="34" charset="0"/>
              <a:ea typeface="Arial" panose="020B0604020202020204" pitchFamily="34" charset="0"/>
            </a:endParaRPr>
          </a:p>
        </p:txBody>
      </p:sp>
      <p:sp>
        <p:nvSpPr>
          <p:cNvPr id="133130" name="Text Box 133129"/>
          <p:cNvSpPr txBox="1"/>
          <p:nvPr/>
        </p:nvSpPr>
        <p:spPr>
          <a:xfrm>
            <a:off x="4953000" y="3232150"/>
            <a:ext cx="4724400" cy="336550"/>
          </a:xfrm>
          <a:prstGeom prst="rect">
            <a:avLst/>
          </a:prstGeom>
          <a:noFill/>
          <a:ln w="9525">
            <a:noFill/>
          </a:ln>
        </p:spPr>
        <p:txBody>
          <a:bodyPr>
            <a:spAutoFit/>
          </a:bodyPr>
          <a:p>
            <a:pPr>
              <a:spcBef>
                <a:spcPct val="50000"/>
              </a:spcBef>
            </a:pPr>
            <a:endParaRPr sz="1600" dirty="0">
              <a:latin typeface="Arial" panose="020B0604020202020204" pitchFamily="34" charset="0"/>
              <a:ea typeface="Arial" panose="020B0604020202020204" pitchFamily="34" charset="0"/>
            </a:endParaRPr>
          </a:p>
        </p:txBody>
      </p:sp>
      <p:sp>
        <p:nvSpPr>
          <p:cNvPr id="133133" name="Text Box 133132"/>
          <p:cNvSpPr txBox="1"/>
          <p:nvPr/>
        </p:nvSpPr>
        <p:spPr>
          <a:xfrm>
            <a:off x="838200" y="2209800"/>
            <a:ext cx="8763000" cy="623888"/>
          </a:xfrm>
          <a:prstGeom prst="rect">
            <a:avLst/>
          </a:prstGeom>
          <a:noFill/>
          <a:ln w="9525">
            <a:noFill/>
          </a:ln>
        </p:spPr>
        <p:txBody>
          <a:bodyPr>
            <a:spAutoFit/>
          </a:bodyPr>
          <a:p>
            <a:pPr>
              <a:spcBef>
                <a:spcPct val="50000"/>
              </a:spcBef>
            </a:pPr>
            <a:r>
              <a:rPr lang="en-GB" altLang="x-none" sz="1400" u="sng">
                <a:latin typeface="Arial" panose="020B0604020202020204" pitchFamily="34" charset="0"/>
                <a:cs typeface="Arial" panose="020B0604020202020204" pitchFamily="34" charset="0"/>
              </a:rPr>
              <a:t>GROSS PROFIT</a:t>
            </a:r>
            <a:r>
              <a:rPr lang="en-GB" altLang="x-none" sz="1400">
                <a:latin typeface="Arial" panose="020B0604020202020204" pitchFamily="34" charset="0"/>
                <a:cs typeface="Arial" panose="020B0604020202020204" pitchFamily="34" charset="0"/>
              </a:rPr>
              <a:t>  (</a:t>
            </a:r>
            <a:r>
              <a:rPr lang="en-GB" altLang="x-none" sz="1400" i="1">
                <a:latin typeface="Arial" panose="020B0604020202020204" pitchFamily="34" charset="0"/>
                <a:cs typeface="Arial" panose="020B0604020202020204" pitchFamily="34" charset="0"/>
              </a:rPr>
              <a:t>MONTHLY AND ACCUMULATED</a:t>
            </a:r>
            <a:r>
              <a:rPr lang="en-GB" altLang="x-none" sz="1400">
                <a:latin typeface="Arial" panose="020B0604020202020204" pitchFamily="34" charset="0"/>
                <a:cs typeface="Arial" panose="020B0604020202020204" pitchFamily="34" charset="0"/>
              </a:rPr>
              <a:t>) </a:t>
            </a:r>
            <a:endParaRPr sz="1400">
              <a:latin typeface="Arial" panose="020B0604020202020204" pitchFamily="34" charset="0"/>
              <a:cs typeface="Times New Roman" panose="02020603050405020304" charset="0"/>
            </a:endParaRPr>
          </a:p>
          <a:p>
            <a:pPr>
              <a:spcBef>
                <a:spcPct val="50000"/>
              </a:spcBef>
            </a:pPr>
            <a:r>
              <a:rPr lang="en-GB" altLang="x-none" sz="1400">
                <a:latin typeface="Arial" panose="020B0604020202020204" pitchFamily="34" charset="0"/>
                <a:cs typeface="Arial" panose="020B0604020202020204" pitchFamily="34" charset="0"/>
              </a:rPr>
              <a:t>M.L= ACTUAL (REVENUES TO DATE – COSTS TO DATE)</a:t>
            </a:r>
            <a:endParaRPr sz="1400">
              <a:latin typeface="Arial" panose="020B0604020202020204" pitchFamily="34" charset="0"/>
              <a:ea typeface="Arial" panose="020B0604020202020204" pitchFamily="34" charset="0"/>
            </a:endParaRPr>
          </a:p>
        </p:txBody>
      </p:sp>
      <p:sp>
        <p:nvSpPr>
          <p:cNvPr id="133134" name="Text Box 133133"/>
          <p:cNvSpPr txBox="1"/>
          <p:nvPr/>
        </p:nvSpPr>
        <p:spPr>
          <a:xfrm>
            <a:off x="838200" y="2895600"/>
            <a:ext cx="8763000" cy="304800"/>
          </a:xfrm>
          <a:prstGeom prst="rect">
            <a:avLst/>
          </a:prstGeom>
          <a:noFill/>
          <a:ln w="9525">
            <a:noFill/>
          </a:ln>
        </p:spPr>
        <p:txBody>
          <a:bodyPr>
            <a:spAutoFit/>
          </a:bodyPr>
          <a:p>
            <a:pPr>
              <a:spcBef>
                <a:spcPct val="50000"/>
              </a:spcBef>
            </a:pPr>
            <a:r>
              <a:rPr lang="en-GB" altLang="x-none" sz="1400">
                <a:latin typeface="Arial" panose="020B0604020202020204" pitchFamily="34" charset="0"/>
                <a:cs typeface="Arial" panose="020B0604020202020204" pitchFamily="34" charset="0"/>
              </a:rPr>
              <a:t>M.L = ESTIMATED (ESTIMATED REVENUES – ESTIMATED COSTS)</a:t>
            </a:r>
            <a:endParaRPr sz="1400">
              <a:latin typeface="Arial" panose="020B0604020202020204" pitchFamily="34" charset="0"/>
              <a:ea typeface="Arial" panose="020B0604020202020204" pitchFamily="34" charset="0"/>
            </a:endParaRPr>
          </a:p>
        </p:txBody>
      </p:sp>
      <p:sp>
        <p:nvSpPr>
          <p:cNvPr id="133135" name="Text Box 133134"/>
          <p:cNvSpPr txBox="1"/>
          <p:nvPr/>
        </p:nvSpPr>
        <p:spPr>
          <a:xfrm>
            <a:off x="838200" y="3276600"/>
            <a:ext cx="8763000" cy="942975"/>
          </a:xfrm>
          <a:prstGeom prst="rect">
            <a:avLst/>
          </a:prstGeom>
          <a:noFill/>
          <a:ln w="9525">
            <a:noFill/>
          </a:ln>
        </p:spPr>
        <p:txBody>
          <a:bodyPr>
            <a:spAutoFit/>
          </a:bodyPr>
          <a:p>
            <a:pPr>
              <a:spcBef>
                <a:spcPct val="50000"/>
              </a:spcBef>
            </a:pPr>
            <a:r>
              <a:rPr lang="en-GB" altLang="x-none" sz="1400" u="sng">
                <a:latin typeface="Arial" panose="020B0604020202020204" pitchFamily="34" charset="0"/>
                <a:cs typeface="Arial" panose="020B0604020202020204" pitchFamily="34" charset="0"/>
              </a:rPr>
              <a:t>MARGIN PERCENT </a:t>
            </a:r>
            <a:r>
              <a:rPr lang="en-GB" altLang="x-none" sz="1400">
                <a:latin typeface="Arial" panose="020B0604020202020204" pitchFamily="34" charset="0"/>
                <a:cs typeface="Times New Roman" panose="02020603050405020304" charset="0"/>
              </a:rPr>
              <a:t> (MONTHLY AND ACCUMULATED)</a:t>
            </a:r>
            <a:endParaRPr lang="en-GB" altLang="x-none" sz="1400" u="sng">
              <a:latin typeface="Arial" panose="020B0604020202020204" pitchFamily="34" charset="0"/>
              <a:cs typeface="Arial" panose="020B0604020202020204" pitchFamily="34" charset="0"/>
            </a:endParaRPr>
          </a:p>
          <a:p>
            <a:pPr>
              <a:spcBef>
                <a:spcPct val="50000"/>
              </a:spcBef>
            </a:pPr>
            <a:r>
              <a:rPr lang="en-GB" altLang="x-none" sz="1400">
                <a:latin typeface="Arial" panose="020B0604020202020204" pitchFamily="34" charset="0"/>
                <a:cs typeface="Arial" panose="020B0604020202020204" pitchFamily="34" charset="0"/>
              </a:rPr>
              <a:t>M % ACTUAL = </a:t>
            </a:r>
            <a:r>
              <a:rPr lang="en-GB" altLang="x-none" sz="1400" u="sng">
                <a:latin typeface="Arial" panose="020B0604020202020204" pitchFamily="34" charset="0"/>
                <a:cs typeface="Arial" panose="020B0604020202020204" pitchFamily="34" charset="0"/>
              </a:rPr>
              <a:t>ACTUAL ACCUMULATED REVENUE – ACTUAL ACCUMULATED COSTS</a:t>
            </a:r>
            <a:endParaRPr sz="1400">
              <a:latin typeface="Arial" panose="020B0604020202020204" pitchFamily="34" charset="0"/>
              <a:cs typeface="Times New Roman" panose="02020603050405020304" charset="0"/>
            </a:endParaRPr>
          </a:p>
          <a:p>
            <a:pPr>
              <a:spcBef>
                <a:spcPct val="50000"/>
              </a:spcBef>
            </a:pPr>
            <a:r>
              <a:rPr lang="en-GB" altLang="x-none" sz="1400">
                <a:latin typeface="Arial" panose="020B0604020202020204" pitchFamily="34" charset="0"/>
                <a:cs typeface="Times New Roman" panose="02020603050405020304" charset="0"/>
              </a:rPr>
              <a:t>			       ACTUAL ACCUMULATED REVENUES</a:t>
            </a:r>
            <a:r>
              <a:rPr sz="1400">
                <a:latin typeface="Arial" panose="020B0604020202020204" pitchFamily="34" charset="0"/>
                <a:cs typeface="Arial" panose="020B0604020202020204" pitchFamily="34" charset="0"/>
              </a:rPr>
              <a:t> </a:t>
            </a:r>
            <a:endParaRPr sz="1400">
              <a:latin typeface="Arial" panose="020B0604020202020204" pitchFamily="34" charset="0"/>
              <a:ea typeface="Arial" panose="020B0604020202020204" pitchFamily="34" charset="0"/>
            </a:endParaRPr>
          </a:p>
        </p:txBody>
      </p:sp>
      <p:sp>
        <p:nvSpPr>
          <p:cNvPr id="133136" name="Text Box 133135"/>
          <p:cNvSpPr txBox="1"/>
          <p:nvPr/>
        </p:nvSpPr>
        <p:spPr>
          <a:xfrm>
            <a:off x="838200" y="4191000"/>
            <a:ext cx="8763000" cy="623888"/>
          </a:xfrm>
          <a:prstGeom prst="rect">
            <a:avLst/>
          </a:prstGeom>
          <a:noFill/>
          <a:ln w="9525">
            <a:noFill/>
          </a:ln>
        </p:spPr>
        <p:txBody>
          <a:bodyPr>
            <a:spAutoFit/>
          </a:bodyPr>
          <a:p>
            <a:pPr>
              <a:spcBef>
                <a:spcPct val="50000"/>
              </a:spcBef>
            </a:pPr>
            <a:r>
              <a:rPr lang="en-GB" altLang="x-none" sz="1400">
                <a:latin typeface="Arial" panose="020B0604020202020204" pitchFamily="34" charset="0"/>
                <a:cs typeface="Arial" panose="020B0604020202020204" pitchFamily="34" charset="0"/>
              </a:rPr>
              <a:t>M % ESTIMATED = </a:t>
            </a:r>
            <a:r>
              <a:rPr lang="en-GB" altLang="x-none" sz="1400" u="sng">
                <a:latin typeface="Arial" panose="020B0604020202020204" pitchFamily="34" charset="0"/>
                <a:cs typeface="Arial" panose="020B0604020202020204" pitchFamily="34" charset="0"/>
              </a:rPr>
              <a:t>ESTIMATED TOTAL REVENUES – ESTIMATED TOTAL COSTS</a:t>
            </a:r>
            <a:endParaRPr sz="1400">
              <a:latin typeface="Arial" panose="020B0604020202020204" pitchFamily="34" charset="0"/>
              <a:cs typeface="Times New Roman" panose="02020603050405020304" charset="0"/>
            </a:endParaRPr>
          </a:p>
          <a:p>
            <a:pPr>
              <a:spcBef>
                <a:spcPct val="50000"/>
              </a:spcBef>
            </a:pPr>
            <a:r>
              <a:rPr lang="en-GB" altLang="x-none" sz="1400">
                <a:latin typeface="Arial" panose="020B0604020202020204" pitchFamily="34" charset="0"/>
                <a:cs typeface="Arial" panose="020B0604020202020204" pitchFamily="34" charset="0"/>
              </a:rPr>
              <a:t>			ESTIMATED TOTAL REVENUES</a:t>
            </a:r>
            <a:endParaRPr sz="1400">
              <a:latin typeface="Arial" panose="020B0604020202020204" pitchFamily="34" charset="0"/>
              <a:ea typeface="Times New Roman" panose="02020603050405020304" charset="0"/>
            </a:endParaRPr>
          </a:p>
        </p:txBody>
      </p:sp>
      <p:pic>
        <p:nvPicPr>
          <p:cNvPr id="133146" name="Picture 133145" descr="C:\Documents and Settings\Selecta\Dati applicazioni\Microsoft\Media Catalog\Downloaded Clips\cl0\AG00051_.gif"/>
          <p:cNvPicPr>
            <a:picLocks noChangeAspect="1"/>
          </p:cNvPicPr>
          <p:nvPr/>
        </p:nvPicPr>
        <p:blipFill>
          <a:blip r:embed="rId1"/>
          <a:stretch>
            <a:fillRect/>
          </a:stretch>
        </p:blipFill>
        <p:spPr>
          <a:xfrm>
            <a:off x="304800" y="1676400"/>
            <a:ext cx="560388" cy="263525"/>
          </a:xfrm>
          <a:prstGeom prst="rect">
            <a:avLst/>
          </a:prstGeom>
          <a:noFill/>
          <a:ln w="9525">
            <a:noFill/>
          </a:ln>
        </p:spPr>
      </p:pic>
      <p:pic>
        <p:nvPicPr>
          <p:cNvPr id="133147" name="Picture 133146" descr="C:\Documents and Settings\Selecta\Dati applicazioni\Microsoft\Media Catalog\Downloaded Clips\cl0\AG00051_.gif"/>
          <p:cNvPicPr>
            <a:picLocks noChangeAspect="1"/>
          </p:cNvPicPr>
          <p:nvPr/>
        </p:nvPicPr>
        <p:blipFill>
          <a:blip r:embed="rId1"/>
          <a:stretch>
            <a:fillRect/>
          </a:stretch>
        </p:blipFill>
        <p:spPr>
          <a:xfrm>
            <a:off x="304800" y="2286000"/>
            <a:ext cx="560388" cy="263525"/>
          </a:xfrm>
          <a:prstGeom prst="rect">
            <a:avLst/>
          </a:prstGeom>
          <a:noFill/>
          <a:ln w="9525">
            <a:noFill/>
          </a:ln>
        </p:spPr>
      </p:pic>
      <p:pic>
        <p:nvPicPr>
          <p:cNvPr id="133148" name="Picture 133147" descr="C:\Documents and Settings\Selecta\Dati applicazioni\Microsoft\Media Catalog\Downloaded Clips\cl0\AG00051_.gif"/>
          <p:cNvPicPr>
            <a:picLocks noChangeAspect="1"/>
          </p:cNvPicPr>
          <p:nvPr/>
        </p:nvPicPr>
        <p:blipFill>
          <a:blip r:embed="rId1"/>
          <a:stretch>
            <a:fillRect/>
          </a:stretch>
        </p:blipFill>
        <p:spPr>
          <a:xfrm>
            <a:off x="304800" y="3305175"/>
            <a:ext cx="560388" cy="263525"/>
          </a:xfrm>
          <a:prstGeom prst="rect">
            <a:avLst/>
          </a:prstGeom>
          <a:noFill/>
          <a:ln w="9525">
            <a:noFill/>
          </a:ln>
        </p:spPr>
      </p:pic>
      <p:sp>
        <p:nvSpPr>
          <p:cNvPr id="133150" name="Text Box 133149"/>
          <p:cNvSpPr txBox="1"/>
          <p:nvPr/>
        </p:nvSpPr>
        <p:spPr>
          <a:xfrm>
            <a:off x="762000" y="4876800"/>
            <a:ext cx="8763000" cy="623888"/>
          </a:xfrm>
          <a:prstGeom prst="rect">
            <a:avLst/>
          </a:prstGeom>
          <a:noFill/>
          <a:ln w="9525">
            <a:noFill/>
          </a:ln>
        </p:spPr>
        <p:txBody>
          <a:bodyPr>
            <a:spAutoFit/>
          </a:bodyPr>
          <a:p>
            <a:pPr>
              <a:spcBef>
                <a:spcPct val="50000"/>
              </a:spcBef>
            </a:pPr>
            <a:r>
              <a:rPr lang="en-GB" altLang="x-none" sz="1400" u="sng">
                <a:latin typeface="Arial" panose="020B0604020202020204" pitchFamily="34" charset="0"/>
                <a:cs typeface="Arial" panose="020B0604020202020204" pitchFamily="34" charset="0"/>
              </a:rPr>
              <a:t>WIP (Work In Progress) = REVENUE – INVOICED</a:t>
            </a:r>
            <a:endParaRPr lang="en-GB" altLang="x-none" sz="1400" u="sng">
              <a:latin typeface="Arial" panose="020B0604020202020204" pitchFamily="34" charset="0"/>
              <a:cs typeface="Arial" panose="020B0604020202020204" pitchFamily="34" charset="0"/>
            </a:endParaRPr>
          </a:p>
          <a:p>
            <a:pPr>
              <a:spcBef>
                <a:spcPct val="50000"/>
              </a:spcBef>
            </a:pPr>
            <a:r>
              <a:rPr lang="en-GB" altLang="x-none" sz="1400" u="sng">
                <a:latin typeface="Arial" panose="020B0604020202020204" pitchFamily="34" charset="0"/>
                <a:cs typeface="Arial" panose="020B0604020202020204" pitchFamily="34" charset="0"/>
              </a:rPr>
              <a:t>Positive when the amount invoiced is less of what already expended</a:t>
            </a:r>
            <a:endParaRPr sz="1400">
              <a:latin typeface="Arial" panose="020B0604020202020204" pitchFamily="34" charset="0"/>
              <a:ea typeface="Arial" panose="020B0604020202020204" pitchFamily="34" charset="0"/>
            </a:endParaRPr>
          </a:p>
        </p:txBody>
      </p:sp>
      <p:pic>
        <p:nvPicPr>
          <p:cNvPr id="133151" name="Picture 133150" descr="C:\Documents and Settings\Selecta\Dati applicazioni\Microsoft\Media Catalog\Downloaded Clips\cl0\AG00051_.gif"/>
          <p:cNvPicPr>
            <a:picLocks noChangeAspect="1"/>
          </p:cNvPicPr>
          <p:nvPr/>
        </p:nvPicPr>
        <p:blipFill>
          <a:blip r:embed="rId1"/>
          <a:stretch>
            <a:fillRect/>
          </a:stretch>
        </p:blipFill>
        <p:spPr>
          <a:xfrm>
            <a:off x="228600" y="4905375"/>
            <a:ext cx="560388" cy="263525"/>
          </a:xfrm>
          <a:prstGeom prst="rect">
            <a:avLst/>
          </a:prstGeom>
          <a:noFill/>
          <a:ln w="9525">
            <a:noFill/>
          </a:ln>
        </p:spPr>
      </p:pic>
      <p:pic>
        <p:nvPicPr>
          <p:cNvPr id="2" name="Picture 1"/>
          <p:cNvPicPr>
            <a:picLocks noChangeAspect="1"/>
          </p:cNvPicPr>
          <p:nvPr/>
        </p:nvPicPr>
        <p:blipFill>
          <a:blip r:embed="rId2"/>
          <a:stretch>
            <a:fillRect/>
          </a:stretch>
        </p:blipFill>
        <p:spPr>
          <a:xfrm>
            <a:off x="3376295" y="188595"/>
            <a:ext cx="2390775" cy="752475"/>
          </a:xfrm>
          <a:prstGeom prst="rect">
            <a:avLst/>
          </a:prstGeom>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5" name="Text Box 172034">
            <a:hlinkClick r:id="rId1"/>
          </p:cNvPr>
          <p:cNvSpPr txBox="1"/>
          <p:nvPr/>
        </p:nvSpPr>
        <p:spPr>
          <a:xfrm>
            <a:off x="1066800" y="1905000"/>
            <a:ext cx="5791200" cy="457200"/>
          </a:xfrm>
          <a:prstGeom prst="rect">
            <a:avLst/>
          </a:prstGeom>
          <a:noFill/>
          <a:ln w="9525">
            <a:noFill/>
          </a:ln>
        </p:spPr>
        <p:txBody>
          <a:bodyPr>
            <a:spAutoFit/>
          </a:bodyPr>
          <a:p>
            <a:pPr>
              <a:spcBef>
                <a:spcPct val="50000"/>
              </a:spcBef>
            </a:pPr>
            <a:r>
              <a:rPr>
                <a:latin typeface="Tahoma" panose="020B0604030504040204" pitchFamily="34" charset="0"/>
              </a:rPr>
              <a:t>ESEMPIO 1 – TABELLA RICAVI</a:t>
            </a:r>
            <a:endParaRPr>
              <a:latin typeface="Tahoma" panose="020B0604030504040204" pitchFamily="34" charset="0"/>
            </a:endParaRPr>
          </a:p>
        </p:txBody>
      </p:sp>
      <p:sp>
        <p:nvSpPr>
          <p:cNvPr id="172036" name="Text Box 172035">
            <a:hlinkClick r:id="rId2"/>
          </p:cNvPr>
          <p:cNvSpPr txBox="1"/>
          <p:nvPr/>
        </p:nvSpPr>
        <p:spPr>
          <a:xfrm>
            <a:off x="1066800" y="2438400"/>
            <a:ext cx="5791200" cy="457200"/>
          </a:xfrm>
          <a:prstGeom prst="rect">
            <a:avLst/>
          </a:prstGeom>
          <a:noFill/>
          <a:ln w="9525">
            <a:noFill/>
          </a:ln>
        </p:spPr>
        <p:txBody>
          <a:bodyPr>
            <a:spAutoFit/>
          </a:bodyPr>
          <a:p>
            <a:pPr>
              <a:spcBef>
                <a:spcPct val="50000"/>
              </a:spcBef>
            </a:pPr>
            <a:r>
              <a:rPr>
                <a:latin typeface="Tahoma" panose="020B0604030504040204" pitchFamily="34" charset="0"/>
              </a:rPr>
              <a:t>ESEMPIO 2 – RIEPILOGO COSTI</a:t>
            </a:r>
            <a:endParaRPr>
              <a:latin typeface="Tahoma" panose="020B0604030504040204" pitchFamily="34" charset="0"/>
            </a:endParaRPr>
          </a:p>
        </p:txBody>
      </p:sp>
      <p:sp>
        <p:nvSpPr>
          <p:cNvPr id="172037" name="Text Box 172036">
            <a:hlinkClick r:id="rId3"/>
          </p:cNvPr>
          <p:cNvSpPr txBox="1"/>
          <p:nvPr/>
        </p:nvSpPr>
        <p:spPr>
          <a:xfrm>
            <a:off x="1066800" y="2971800"/>
            <a:ext cx="5791200" cy="457200"/>
          </a:xfrm>
          <a:prstGeom prst="rect">
            <a:avLst/>
          </a:prstGeom>
          <a:noFill/>
          <a:ln w="9525">
            <a:noFill/>
          </a:ln>
        </p:spPr>
        <p:txBody>
          <a:bodyPr>
            <a:spAutoFit/>
          </a:bodyPr>
          <a:p>
            <a:pPr>
              <a:spcBef>
                <a:spcPct val="50000"/>
              </a:spcBef>
            </a:pPr>
            <a:r>
              <a:rPr>
                <a:latin typeface="Tahoma" panose="020B0604030504040204" pitchFamily="34" charset="0"/>
              </a:rPr>
              <a:t>ESEMPIO 3 – CONTROLLO COSTI</a:t>
            </a:r>
            <a:endParaRPr>
              <a:latin typeface="Tahoma" panose="020B0604030504040204" pitchFamily="34" charset="0"/>
            </a:endParaRPr>
          </a:p>
        </p:txBody>
      </p:sp>
      <p:sp>
        <p:nvSpPr>
          <p:cNvPr id="172038" name="Text Box 172037">
            <a:hlinkClick r:id="rId4"/>
          </p:cNvPr>
          <p:cNvSpPr txBox="1"/>
          <p:nvPr/>
        </p:nvSpPr>
        <p:spPr>
          <a:xfrm>
            <a:off x="1066800" y="3505200"/>
            <a:ext cx="6629400" cy="457200"/>
          </a:xfrm>
          <a:prstGeom prst="rect">
            <a:avLst/>
          </a:prstGeom>
          <a:noFill/>
          <a:ln w="9525">
            <a:noFill/>
          </a:ln>
        </p:spPr>
        <p:txBody>
          <a:bodyPr>
            <a:spAutoFit/>
          </a:bodyPr>
          <a:p>
            <a:pPr>
              <a:spcBef>
                <a:spcPct val="50000"/>
              </a:spcBef>
            </a:pPr>
            <a:r>
              <a:rPr>
                <a:latin typeface="Tahoma" panose="020B0604030504040204" pitchFamily="34" charset="0"/>
              </a:rPr>
              <a:t>ESEMPIO 4 – PROJECT REVENUE SCHEDULE</a:t>
            </a:r>
            <a:endParaRPr>
              <a:latin typeface="Tahoma" panose="020B0604030504040204" pitchFamily="34" charset="0"/>
            </a:endParaRPr>
          </a:p>
        </p:txBody>
      </p:sp>
      <p:sp>
        <p:nvSpPr>
          <p:cNvPr id="172039" name="Text Box 172038">
            <a:hlinkClick r:id="rId5"/>
          </p:cNvPr>
          <p:cNvSpPr txBox="1"/>
          <p:nvPr/>
        </p:nvSpPr>
        <p:spPr>
          <a:xfrm>
            <a:off x="1066800" y="4038600"/>
            <a:ext cx="6629400" cy="457200"/>
          </a:xfrm>
          <a:prstGeom prst="rect">
            <a:avLst/>
          </a:prstGeom>
          <a:noFill/>
          <a:ln w="9525">
            <a:noFill/>
          </a:ln>
        </p:spPr>
        <p:txBody>
          <a:bodyPr>
            <a:spAutoFit/>
          </a:bodyPr>
          <a:p>
            <a:pPr>
              <a:spcBef>
                <a:spcPct val="50000"/>
              </a:spcBef>
            </a:pPr>
            <a:r>
              <a:rPr>
                <a:latin typeface="Tahoma" panose="020B0604030504040204" pitchFamily="34" charset="0"/>
              </a:rPr>
              <a:t>ESEMPIO 5 – CASH FLOW</a:t>
            </a:r>
            <a:endParaRPr>
              <a:latin typeface="Tahoma" panose="020B0604030504040204" pitchFamily="34" charset="0"/>
            </a:endParaRPr>
          </a:p>
        </p:txBody>
      </p:sp>
      <p:sp>
        <p:nvSpPr>
          <p:cNvPr id="172040" name="Title 172039"/>
          <p:cNvSpPr>
            <a:spLocks noGrp="1"/>
          </p:cNvSpPr>
          <p:nvPr>
            <p:ph type="title"/>
          </p:nvPr>
        </p:nvSpPr>
        <p:spPr>
          <a:ln/>
        </p:spPr>
        <p:txBody>
          <a:bodyPr anchor="b" anchorCtr="0"/>
          <a:p>
            <a:r>
              <a:t>ESEMPI</a:t>
            </a:r>
            <a:endParaRPr dirty="0"/>
          </a:p>
        </p:txBody>
      </p:sp>
      <p:pic>
        <p:nvPicPr>
          <p:cNvPr id="2" name="Picture 1"/>
          <p:cNvPicPr>
            <a:picLocks noChangeAspect="1"/>
          </p:cNvPicPr>
          <p:nvPr/>
        </p:nvPicPr>
        <p:blipFill>
          <a:blip r:embed="rId6"/>
          <a:stretch>
            <a:fillRect/>
          </a:stretch>
        </p:blipFill>
        <p:spPr>
          <a:xfrm>
            <a:off x="3376295" y="188595"/>
            <a:ext cx="2390775" cy="7524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102401"/>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02403" name="Text Box 102402"/>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02406" name="Title 102405"/>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OPENING A NEW PROJECT</a:t>
            </a:r>
            <a:endParaRPr sz="2400" b="1">
              <a:latin typeface="Arial" panose="020B0604020202020204" pitchFamily="34" charset="0"/>
            </a:endParaRPr>
          </a:p>
        </p:txBody>
      </p:sp>
      <p:sp>
        <p:nvSpPr>
          <p:cNvPr id="102409" name="Text Box 102408"/>
          <p:cNvSpPr txBox="1"/>
          <p:nvPr/>
        </p:nvSpPr>
        <p:spPr>
          <a:xfrm>
            <a:off x="914400" y="1524000"/>
            <a:ext cx="7315200" cy="396875"/>
          </a:xfrm>
          <a:prstGeom prst="rect">
            <a:avLst/>
          </a:prstGeom>
          <a:noFill/>
          <a:ln w="9525">
            <a:noFill/>
          </a:ln>
        </p:spPr>
        <p:txBody>
          <a:bodyPr>
            <a:spAutoFit/>
          </a:bodyPr>
          <a:p>
            <a:pPr algn="ctr">
              <a:spcBef>
                <a:spcPct val="50000"/>
              </a:spcBef>
            </a:pPr>
            <a:r>
              <a:rPr lang="en-GB" altLang="x-none" sz="2000">
                <a:latin typeface="Arial" panose="020B0604020202020204" pitchFamily="34" charset="0"/>
                <a:cs typeface="Arial" panose="020B0604020202020204" pitchFamily="34" charset="0"/>
              </a:rPr>
              <a:t>ESSENTIAL INPUT DATA</a:t>
            </a:r>
            <a:endParaRPr sz="2000">
              <a:latin typeface="Arial" panose="020B0604020202020204" pitchFamily="34" charset="0"/>
            </a:endParaRPr>
          </a:p>
        </p:txBody>
      </p:sp>
      <p:sp>
        <p:nvSpPr>
          <p:cNvPr id="102413" name="Text Box 102412"/>
          <p:cNvSpPr txBox="1"/>
          <p:nvPr/>
        </p:nvSpPr>
        <p:spPr>
          <a:xfrm>
            <a:off x="1066800" y="2254250"/>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Opening of the project (ONS= Order Notification Sheet) with data regarding </a:t>
            </a:r>
            <a:r>
              <a:rPr lang="en-GB" altLang="x-none" sz="1600" b="1">
                <a:latin typeface="Arial" panose="020B0604020202020204" pitchFamily="34" charset="0"/>
                <a:cs typeface="Arial" panose="020B0604020202020204" pitchFamily="34" charset="0"/>
              </a:rPr>
              <a:t>R</a:t>
            </a:r>
            <a:r>
              <a:rPr lang="en-GB" altLang="x-none" sz="1600">
                <a:latin typeface="Arial" panose="020B0604020202020204" pitchFamily="34" charset="0"/>
                <a:cs typeface="Arial" panose="020B0604020202020204" pitchFamily="34" charset="0"/>
              </a:rPr>
              <a:t>evenue-</a:t>
            </a:r>
            <a:r>
              <a:rPr lang="en-GB" altLang="x-none" sz="1600" b="1">
                <a:latin typeface="Arial" panose="020B0604020202020204" pitchFamily="34" charset="0"/>
                <a:cs typeface="Arial" panose="020B0604020202020204" pitchFamily="34" charset="0"/>
              </a:rPr>
              <a:t>C</a:t>
            </a:r>
            <a:r>
              <a:rPr lang="en-GB" altLang="x-none" sz="1600">
                <a:latin typeface="Arial" panose="020B0604020202020204" pitchFamily="34" charset="0"/>
                <a:cs typeface="Arial" panose="020B0604020202020204" pitchFamily="34" charset="0"/>
              </a:rPr>
              <a:t>ost-</a:t>
            </a:r>
            <a:r>
              <a:rPr lang="en-GB" altLang="x-none" sz="1600" b="1">
                <a:latin typeface="Arial" panose="020B0604020202020204" pitchFamily="34" charset="0"/>
                <a:cs typeface="Arial" panose="020B0604020202020204" pitchFamily="34" charset="0"/>
              </a:rPr>
              <a:t>M</a:t>
            </a:r>
            <a:r>
              <a:rPr lang="en-GB" altLang="x-none" sz="1600">
                <a:latin typeface="Arial" panose="020B0604020202020204" pitchFamily="34" charset="0"/>
                <a:cs typeface="Arial" panose="020B0604020202020204" pitchFamily="34" charset="0"/>
              </a:rPr>
              <a:t>argin-</a:t>
            </a:r>
            <a:r>
              <a:rPr lang="en-GB" altLang="x-none" sz="1600" b="1">
                <a:latin typeface="Arial" panose="020B0604020202020204" pitchFamily="34" charset="0"/>
                <a:cs typeface="Arial" panose="020B0604020202020204" pitchFamily="34" charset="0"/>
              </a:rPr>
              <a:t>D</a:t>
            </a:r>
            <a:r>
              <a:rPr lang="en-GB" altLang="x-none" sz="1600">
                <a:latin typeface="Arial" panose="020B0604020202020204" pitchFamily="34" charset="0"/>
                <a:cs typeface="Arial" panose="020B0604020202020204" pitchFamily="34" charset="0"/>
              </a:rPr>
              <a:t>uration of the project)</a:t>
            </a:r>
            <a:endParaRPr sz="1600">
              <a:latin typeface="Arial" panose="020B0604020202020204" pitchFamily="34" charset="0"/>
            </a:endParaRPr>
          </a:p>
        </p:txBody>
      </p:sp>
      <p:sp>
        <p:nvSpPr>
          <p:cNvPr id="102414" name="Text Box 102413"/>
          <p:cNvSpPr txBox="1"/>
          <p:nvPr/>
        </p:nvSpPr>
        <p:spPr>
          <a:xfrm>
            <a:off x="1143000" y="3305175"/>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Initial Budget (from proposal estimate) of the costs if possible with quantity survey of materials.</a:t>
            </a:r>
            <a:endParaRPr sz="1600">
              <a:latin typeface="Arial" panose="020B0604020202020204" pitchFamily="34" charset="0"/>
              <a:ea typeface="Times New Roman" panose="02020603050405020304" charset="0"/>
            </a:endParaRPr>
          </a:p>
        </p:txBody>
      </p:sp>
      <p:sp>
        <p:nvSpPr>
          <p:cNvPr id="102415" name="Text Box 102414"/>
          <p:cNvSpPr txBox="1"/>
          <p:nvPr/>
        </p:nvSpPr>
        <p:spPr>
          <a:xfrm>
            <a:off x="1143000" y="4464050"/>
            <a:ext cx="7315200" cy="33655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Copy of the contract</a:t>
            </a:r>
            <a:r>
              <a:rPr sz="1600">
                <a:latin typeface="Arial" panose="020B0604020202020204" pitchFamily="34" charset="0"/>
              </a:rPr>
              <a:t> </a:t>
            </a:r>
            <a:endParaRPr sz="1600">
              <a:latin typeface="Arial" panose="020B0604020202020204" pitchFamily="34" charset="0"/>
            </a:endParaRPr>
          </a:p>
        </p:txBody>
      </p:sp>
      <p:pic>
        <p:nvPicPr>
          <p:cNvPr id="102428" name="Picture 102427" descr="C:\Documents and Settings\Selecta\Dati applicazioni\Microsoft\Media Catalog\Downloaded Clips\cl0\WB02254_.gif"/>
          <p:cNvPicPr>
            <a:picLocks noChangeAspect="1"/>
          </p:cNvPicPr>
          <p:nvPr/>
        </p:nvPicPr>
        <p:blipFill>
          <a:blip r:embed="rId1"/>
          <a:stretch>
            <a:fillRect/>
          </a:stretch>
        </p:blipFill>
        <p:spPr>
          <a:xfrm>
            <a:off x="838200" y="2286000"/>
            <a:ext cx="228600" cy="228600"/>
          </a:xfrm>
          <a:prstGeom prst="rect">
            <a:avLst/>
          </a:prstGeom>
          <a:noFill/>
          <a:ln w="9525">
            <a:noFill/>
          </a:ln>
        </p:spPr>
      </p:pic>
      <p:pic>
        <p:nvPicPr>
          <p:cNvPr id="102431" name="Picture 102430" descr="C:\Documents and Settings\Selecta\Dati applicazioni\Microsoft\Media Catalog\Downloaded Clips\cl0\WB02260_.gif"/>
          <p:cNvPicPr>
            <a:picLocks noChangeAspect="1"/>
          </p:cNvPicPr>
          <p:nvPr/>
        </p:nvPicPr>
        <p:blipFill>
          <a:blip r:embed="rId2"/>
          <a:stretch>
            <a:fillRect/>
          </a:stretch>
        </p:blipFill>
        <p:spPr>
          <a:xfrm>
            <a:off x="838200" y="3352800"/>
            <a:ext cx="228600" cy="228600"/>
          </a:xfrm>
          <a:prstGeom prst="rect">
            <a:avLst/>
          </a:prstGeom>
          <a:noFill/>
          <a:ln w="9525">
            <a:noFill/>
          </a:ln>
        </p:spPr>
      </p:pic>
      <p:pic>
        <p:nvPicPr>
          <p:cNvPr id="102432" name="Picture 102431" descr="C:\Documents and Settings\Selecta\Dati applicazioni\Microsoft\Media Catalog\Downloaded Clips\cl0\WB02256_.gif"/>
          <p:cNvPicPr>
            <a:picLocks noChangeAspect="1"/>
          </p:cNvPicPr>
          <p:nvPr/>
        </p:nvPicPr>
        <p:blipFill>
          <a:blip r:embed="rId3"/>
          <a:stretch>
            <a:fillRect/>
          </a:stretch>
        </p:blipFill>
        <p:spPr>
          <a:xfrm>
            <a:off x="838200" y="44958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221990" y="193675"/>
            <a:ext cx="2390775" cy="752475"/>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106497"/>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06499" name="Text Box 106498"/>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06500" name="Title 106499"/>
          <p:cNvSpPr>
            <a:spLocks noGrp="1"/>
          </p:cNvSpPr>
          <p:nvPr>
            <p:ph type="title"/>
          </p:nvPr>
        </p:nvSpPr>
        <p:spPr>
          <a:xfrm>
            <a:off x="685800" y="762000"/>
            <a:ext cx="7772400" cy="1143000"/>
          </a:xfrm>
          <a:ln/>
        </p:spPr>
        <p:txBody>
          <a:bodyPr anchor="b" anchorCtr="0"/>
          <a:p>
            <a:r>
              <a:rPr lang="en-GB" altLang="x-none" sz="2400" b="1">
                <a:latin typeface="Arial" panose="020B0604020202020204" pitchFamily="34" charset="0"/>
                <a:cs typeface="Arial" panose="020B0604020202020204" pitchFamily="34" charset="0"/>
              </a:rPr>
              <a:t>ACTIONS TAKEN BY THE COST CONTROLLER: (Operative Budget)</a:t>
            </a:r>
            <a:endParaRPr sz="2400" b="1">
              <a:latin typeface="Arial" panose="020B0604020202020204" pitchFamily="34" charset="0"/>
              <a:ea typeface="Arial" panose="020B0604020202020204" pitchFamily="34" charset="0"/>
            </a:endParaRPr>
          </a:p>
        </p:txBody>
      </p:sp>
      <p:sp>
        <p:nvSpPr>
          <p:cNvPr id="106502" name="Text Box 106501"/>
          <p:cNvSpPr txBox="1"/>
          <p:nvPr/>
        </p:nvSpPr>
        <p:spPr>
          <a:xfrm>
            <a:off x="914400" y="2057400"/>
            <a:ext cx="7315200" cy="82550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Analysis of the proposal estimate in co-ordination with the P.M.: considerations on costs not included and increase of the hourly rates for the following years (Transfer Budget).</a:t>
            </a:r>
            <a:endParaRPr sz="1600">
              <a:latin typeface="Arial" panose="020B0604020202020204" pitchFamily="34" charset="0"/>
              <a:ea typeface="Arial" panose="020B0604020202020204" pitchFamily="34" charset="0"/>
            </a:endParaRPr>
          </a:p>
        </p:txBody>
      </p:sp>
      <p:sp>
        <p:nvSpPr>
          <p:cNvPr id="106503" name="Text Box 106502"/>
          <p:cNvSpPr txBox="1"/>
          <p:nvPr/>
        </p:nvSpPr>
        <p:spPr>
          <a:xfrm>
            <a:off x="990600" y="3336925"/>
            <a:ext cx="7315200" cy="106997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Preparation of the new operative Budget keeping the project margin unchanged. Preparation of the COSTS and SUMMARY charts (divided by Home Office-Materials-Construction: With details on type of cost and cost account).</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pic>
        <p:nvPicPr>
          <p:cNvPr id="106507" name="Picture 106506"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06509" name="Picture 106508" descr="C:\Documents and Settings\Selecta\Dati applicazioni\Microsoft\Media Catalog\Downloaded Clips\cl0\WB02254_.gif"/>
          <p:cNvPicPr>
            <a:picLocks noChangeAspect="1"/>
          </p:cNvPicPr>
          <p:nvPr/>
        </p:nvPicPr>
        <p:blipFill>
          <a:blip r:embed="rId2"/>
          <a:stretch>
            <a:fillRect/>
          </a:stretch>
        </p:blipFill>
        <p:spPr>
          <a:xfrm>
            <a:off x="609600" y="2133600"/>
            <a:ext cx="228600" cy="228600"/>
          </a:xfrm>
          <a:prstGeom prst="rect">
            <a:avLst/>
          </a:prstGeom>
          <a:noFill/>
          <a:ln w="9525">
            <a:noFill/>
          </a:ln>
        </p:spPr>
      </p:pic>
      <p:pic>
        <p:nvPicPr>
          <p:cNvPr id="106510" name="Picture 106509" descr="C:\Documents and Settings\Selecta\Dati applicazioni\Microsoft\Media Catalog\Downloaded Clips\cl0\WB02260_.gif"/>
          <p:cNvPicPr>
            <a:picLocks noChangeAspect="1"/>
          </p:cNvPicPr>
          <p:nvPr/>
        </p:nvPicPr>
        <p:blipFill>
          <a:blip r:embed="rId3"/>
          <a:stretch>
            <a:fillRect/>
          </a:stretch>
        </p:blipFill>
        <p:spPr>
          <a:xfrm>
            <a:off x="609600" y="34290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376295" y="188595"/>
            <a:ext cx="2390775" cy="752475"/>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108545"/>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08547" name="Text Box 108546"/>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08548" name="Title 108547"/>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(P.R.S.)Project Revenues Schedule</a:t>
            </a:r>
            <a:r>
              <a:rPr sz="2400" b="1">
                <a:latin typeface="Arial" panose="020B0604020202020204" pitchFamily="34" charset="0"/>
                <a:cs typeface="Arial" panose="020B0604020202020204" pitchFamily="34" charset="0"/>
              </a:rPr>
              <a:t> - </a:t>
            </a:r>
            <a:r>
              <a:rPr sz="2400" b="1" err="1">
                <a:latin typeface="Arial" panose="020B0604020202020204" pitchFamily="34" charset="0"/>
                <a:cs typeface="Arial" panose="020B0604020202020204" pitchFamily="34" charset="0"/>
              </a:rPr>
              <a:t>Engineering</a:t>
            </a:r>
            <a:endParaRPr sz="2400" b="1" dirty="0" err="1">
              <a:latin typeface="Arial" panose="020B0604020202020204" pitchFamily="34" charset="0"/>
              <a:ea typeface="Arial" panose="020B0604020202020204" pitchFamily="34" charset="0"/>
            </a:endParaRPr>
          </a:p>
        </p:txBody>
      </p:sp>
      <p:sp>
        <p:nvSpPr>
          <p:cNvPr id="108549" name="Text Box 108548"/>
          <p:cNvSpPr txBox="1"/>
          <p:nvPr/>
        </p:nvSpPr>
        <p:spPr>
          <a:xfrm>
            <a:off x="914400" y="1600200"/>
            <a:ext cx="7315200" cy="366713"/>
          </a:xfrm>
          <a:prstGeom prst="rect">
            <a:avLst/>
          </a:prstGeom>
          <a:noFill/>
          <a:ln w="9525">
            <a:noFill/>
          </a:ln>
        </p:spPr>
        <p:txBody>
          <a:bodyPr>
            <a:spAutoFit/>
          </a:bodyPr>
          <a:p>
            <a:pPr algn="ctr">
              <a:spcBef>
                <a:spcPct val="50000"/>
              </a:spcBef>
            </a:pPr>
            <a:r>
              <a:rPr lang="en-GB" altLang="x-none" sz="1800" b="1" u="sng">
                <a:latin typeface="Arial" panose="020B0604020202020204" pitchFamily="34" charset="0"/>
                <a:cs typeface="Times New Roman" panose="02020603050405020304" charset="0"/>
              </a:rPr>
              <a:t>Scheduling of Costs-Revenues- Invoicing by:</a:t>
            </a:r>
            <a:endParaRPr sz="1800" u="sng">
              <a:latin typeface="Arial" panose="020B0604020202020204" pitchFamily="34" charset="0"/>
              <a:ea typeface="Times New Roman" panose="02020603050405020304" charset="0"/>
            </a:endParaRPr>
          </a:p>
        </p:txBody>
      </p:sp>
      <p:sp>
        <p:nvSpPr>
          <p:cNvPr id="108550" name="Text Box 108549"/>
          <p:cNvSpPr txBox="1"/>
          <p:nvPr/>
        </p:nvSpPr>
        <p:spPr>
          <a:xfrm>
            <a:off x="990600" y="2590800"/>
            <a:ext cx="7315200" cy="396875"/>
          </a:xfrm>
          <a:prstGeom prst="rect">
            <a:avLst/>
          </a:prstGeom>
          <a:noFill/>
          <a:ln w="9525">
            <a:noFill/>
          </a:ln>
        </p:spPr>
        <p:txBody>
          <a:bodyPr>
            <a:spAutoFit/>
          </a:bodyPr>
          <a:p>
            <a:pPr>
              <a:spcBef>
                <a:spcPct val="50000"/>
              </a:spcBef>
            </a:pPr>
            <a:r>
              <a:rPr lang="en-GB" altLang="x-none" sz="2000">
                <a:latin typeface="Arial" panose="020B0604020202020204" pitchFamily="34" charset="0"/>
                <a:cs typeface="Times New Roman" panose="02020603050405020304" charset="0"/>
              </a:rPr>
              <a:t>Engineering Costs:</a:t>
            </a:r>
            <a:r>
              <a:rPr sz="2000">
                <a:latin typeface="Arial" panose="020B0604020202020204" pitchFamily="34" charset="0"/>
                <a:cs typeface="Times New Roman" panose="02020603050405020304" charset="0"/>
              </a:rPr>
              <a:t> </a:t>
            </a:r>
            <a:endParaRPr sz="2000">
              <a:latin typeface="Arial" panose="020B0604020202020204" pitchFamily="34" charset="0"/>
              <a:ea typeface="Times New Roman" panose="02020603050405020304" charset="0"/>
            </a:endParaRPr>
          </a:p>
        </p:txBody>
      </p:sp>
      <p:sp>
        <p:nvSpPr>
          <p:cNvPr id="108551" name="Text Box 108550"/>
          <p:cNvSpPr txBox="1"/>
          <p:nvPr/>
        </p:nvSpPr>
        <p:spPr>
          <a:xfrm>
            <a:off x="990600" y="3032125"/>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Internal Engineering in conformity with the Engineering Project Plan (by P.L. &amp; Planner) the assignment chart (by PM).</a:t>
            </a:r>
            <a:endParaRPr sz="1600">
              <a:latin typeface="Arial" panose="020B0604020202020204" pitchFamily="34" charset="0"/>
              <a:ea typeface="Times New Roman" panose="02020603050405020304" charset="0"/>
            </a:endParaRPr>
          </a:p>
        </p:txBody>
      </p:sp>
      <p:sp>
        <p:nvSpPr>
          <p:cNvPr id="108552" name="Text Box 108551"/>
          <p:cNvSpPr txBox="1"/>
          <p:nvPr/>
        </p:nvSpPr>
        <p:spPr>
          <a:xfrm>
            <a:off x="990600" y="4098925"/>
            <a:ext cx="7315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External Engineering according to estimated physical progress (by P.L. &amp; Planner).</a:t>
            </a:r>
            <a:endParaRPr sz="1600">
              <a:latin typeface="Arial" panose="020B0604020202020204" pitchFamily="34" charset="0"/>
              <a:ea typeface="Times New Roman" panose="02020603050405020304" charset="0"/>
            </a:endParaRPr>
          </a:p>
        </p:txBody>
      </p:sp>
      <p:pic>
        <p:nvPicPr>
          <p:cNvPr id="108553" name="Picture 108552"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08555" name="Picture 108554" descr="C:\Documents and Settings\Selecta\Dati applicazioni\Microsoft\Media Catalog\Downloaded Clips\cl0\WB02254_.gif"/>
          <p:cNvPicPr>
            <a:picLocks noChangeAspect="1"/>
          </p:cNvPicPr>
          <p:nvPr/>
        </p:nvPicPr>
        <p:blipFill>
          <a:blip r:embed="rId2"/>
          <a:stretch>
            <a:fillRect/>
          </a:stretch>
        </p:blipFill>
        <p:spPr>
          <a:xfrm>
            <a:off x="762000" y="3124200"/>
            <a:ext cx="228600" cy="228600"/>
          </a:xfrm>
          <a:prstGeom prst="rect">
            <a:avLst/>
          </a:prstGeom>
          <a:noFill/>
          <a:ln w="9525">
            <a:noFill/>
          </a:ln>
        </p:spPr>
      </p:pic>
      <p:pic>
        <p:nvPicPr>
          <p:cNvPr id="108556" name="Picture 108555" descr="C:\Documents and Settings\Selecta\Dati applicazioni\Microsoft\Media Catalog\Downloaded Clips\cl0\WB02260_.gif"/>
          <p:cNvPicPr>
            <a:picLocks noChangeAspect="1"/>
          </p:cNvPicPr>
          <p:nvPr/>
        </p:nvPicPr>
        <p:blipFill>
          <a:blip r:embed="rId3"/>
          <a:stretch>
            <a:fillRect/>
          </a:stretch>
        </p:blipFill>
        <p:spPr>
          <a:xfrm>
            <a:off x="762000" y="41910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376295" y="188595"/>
            <a:ext cx="2390775" cy="752475"/>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113665"/>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13667" name="Text Box 113666"/>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13668" name="Title 113667"/>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(P.R.S.)Project Revenues Schedule</a:t>
            </a:r>
            <a:r>
              <a:rPr sz="2400" b="1">
                <a:latin typeface="Arial" panose="020B0604020202020204" pitchFamily="34" charset="0"/>
                <a:cs typeface="Arial" panose="020B0604020202020204" pitchFamily="34" charset="0"/>
              </a:rPr>
              <a:t> - </a:t>
            </a:r>
            <a:r>
              <a:rPr sz="2400" b="1" err="1">
                <a:latin typeface="Arial" panose="020B0604020202020204" pitchFamily="34" charset="0"/>
                <a:cs typeface="Arial" panose="020B0604020202020204" pitchFamily="34" charset="0"/>
              </a:rPr>
              <a:t>Materials</a:t>
            </a:r>
            <a:endParaRPr sz="2400" b="1" dirty="0" err="1">
              <a:latin typeface="Arial" panose="020B0604020202020204" pitchFamily="34" charset="0"/>
              <a:ea typeface="Arial" panose="020B0604020202020204" pitchFamily="34" charset="0"/>
            </a:endParaRPr>
          </a:p>
        </p:txBody>
      </p:sp>
      <p:sp>
        <p:nvSpPr>
          <p:cNvPr id="113670" name="Text Box 113669"/>
          <p:cNvSpPr txBox="1"/>
          <p:nvPr/>
        </p:nvSpPr>
        <p:spPr>
          <a:xfrm>
            <a:off x="990600" y="2590800"/>
            <a:ext cx="7315200" cy="396875"/>
          </a:xfrm>
          <a:prstGeom prst="rect">
            <a:avLst/>
          </a:prstGeom>
          <a:noFill/>
          <a:ln w="9525">
            <a:noFill/>
          </a:ln>
        </p:spPr>
        <p:txBody>
          <a:bodyPr>
            <a:spAutoFit/>
          </a:bodyPr>
          <a:p>
            <a:pPr>
              <a:spcBef>
                <a:spcPct val="50000"/>
              </a:spcBef>
            </a:pPr>
            <a:r>
              <a:rPr lang="en-GB" altLang="x-none" sz="2000">
                <a:latin typeface="Arial" panose="020B0604020202020204" pitchFamily="34" charset="0"/>
                <a:cs typeface="Times New Roman" panose="02020603050405020304" charset="0"/>
              </a:rPr>
              <a:t>Materials Costs: </a:t>
            </a:r>
            <a:endParaRPr sz="2000">
              <a:latin typeface="Arial" panose="020B0604020202020204" pitchFamily="34" charset="0"/>
              <a:ea typeface="Times New Roman" panose="02020603050405020304" charset="0"/>
            </a:endParaRPr>
          </a:p>
        </p:txBody>
      </p:sp>
      <p:sp>
        <p:nvSpPr>
          <p:cNvPr id="113671" name="Text Box 113670"/>
          <p:cNvSpPr txBox="1"/>
          <p:nvPr/>
        </p:nvSpPr>
        <p:spPr>
          <a:xfrm>
            <a:off x="990600" y="3032125"/>
            <a:ext cx="7315200" cy="82550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According to estimated procurement cycle (by Planner-Procurement co </a:t>
            </a:r>
            <a:r>
              <a:rPr lang="en-GB" altLang="x-none" sz="1600" err="1">
                <a:latin typeface="Arial" panose="020B0604020202020204" pitchFamily="34" charset="0"/>
                <a:cs typeface="Times New Roman" panose="02020603050405020304" charset="0"/>
              </a:rPr>
              <a:t>ordinator</a:t>
            </a:r>
            <a:r>
              <a:rPr lang="en-GB" altLang="x-none" sz="1600">
                <a:latin typeface="Arial" panose="020B0604020202020204" pitchFamily="34" charset="0"/>
                <a:cs typeface="Times New Roman" panose="02020603050405020304" charset="0"/>
              </a:rPr>
              <a:t> ) preparation of the “MATER” chart for estimate of commitment and incoming costs</a:t>
            </a:r>
            <a:r>
              <a:rPr sz="1600">
                <a:latin typeface="Arial" panose="020B0604020202020204" pitchFamily="34" charset="0"/>
                <a:cs typeface="Times New Roman" panose="02020603050405020304" charset="0"/>
              </a:rPr>
              <a:t> </a:t>
            </a:r>
            <a:endParaRPr sz="1600">
              <a:latin typeface="Arial" panose="020B0604020202020204" pitchFamily="34" charset="0"/>
              <a:ea typeface="Times New Roman" panose="02020603050405020304" charset="0"/>
            </a:endParaRPr>
          </a:p>
        </p:txBody>
      </p:sp>
      <p:sp>
        <p:nvSpPr>
          <p:cNvPr id="113673" name="Text Box 113672"/>
          <p:cNvSpPr txBox="1"/>
          <p:nvPr/>
        </p:nvSpPr>
        <p:spPr>
          <a:xfrm>
            <a:off x="914400" y="1600200"/>
            <a:ext cx="7315200" cy="366713"/>
          </a:xfrm>
          <a:prstGeom prst="rect">
            <a:avLst/>
          </a:prstGeom>
          <a:noFill/>
          <a:ln w="9525">
            <a:noFill/>
          </a:ln>
        </p:spPr>
        <p:txBody>
          <a:bodyPr>
            <a:spAutoFit/>
          </a:bodyPr>
          <a:p>
            <a:pPr algn="ctr">
              <a:spcBef>
                <a:spcPct val="50000"/>
              </a:spcBef>
            </a:pPr>
            <a:r>
              <a:rPr lang="en-GB" altLang="x-none" sz="1800" b="1" u="sng">
                <a:latin typeface="Arial" panose="020B0604020202020204" pitchFamily="34" charset="0"/>
                <a:cs typeface="Times New Roman" panose="02020603050405020304" charset="0"/>
              </a:rPr>
              <a:t>Scheduling of Costs-Revenues- Invoicing by:</a:t>
            </a:r>
            <a:endParaRPr sz="1800" u="sng">
              <a:latin typeface="Arial" panose="020B0604020202020204" pitchFamily="34" charset="0"/>
              <a:ea typeface="Times New Roman" panose="02020603050405020304" charset="0"/>
            </a:endParaRPr>
          </a:p>
        </p:txBody>
      </p:sp>
      <p:pic>
        <p:nvPicPr>
          <p:cNvPr id="113674" name="Picture 113673"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13677" name="Picture 113676" descr="C:\Documents and Settings\Selecta\Dati applicazioni\Microsoft\Media Catalog\Downloaded Clips\cl0\WB02260_.gif"/>
          <p:cNvPicPr>
            <a:picLocks noChangeAspect="1"/>
          </p:cNvPicPr>
          <p:nvPr/>
        </p:nvPicPr>
        <p:blipFill>
          <a:blip r:embed="rId2"/>
          <a:stretch>
            <a:fillRect/>
          </a:stretch>
        </p:blipFill>
        <p:spPr>
          <a:xfrm>
            <a:off x="685800" y="3124200"/>
            <a:ext cx="228600" cy="228600"/>
          </a:xfrm>
          <a:prstGeom prst="rect">
            <a:avLst/>
          </a:prstGeom>
          <a:noFill/>
          <a:ln w="9525">
            <a:noFill/>
          </a:ln>
        </p:spPr>
      </p:pic>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111617"/>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11619" name="Text Box 111618"/>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11620" name="Title 111619"/>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(P.R.S.)Project Revenues Schedule</a:t>
            </a:r>
            <a:r>
              <a:rPr sz="2400" b="1">
                <a:latin typeface="Arial" panose="020B0604020202020204" pitchFamily="34" charset="0"/>
                <a:cs typeface="Arial" panose="020B0604020202020204" pitchFamily="34" charset="0"/>
              </a:rPr>
              <a:t> - </a:t>
            </a:r>
            <a:r>
              <a:rPr lang="en-GB" altLang="x-none" sz="2400" b="1">
                <a:latin typeface="Arial" panose="020B0604020202020204" pitchFamily="34" charset="0"/>
                <a:cs typeface="Times New Roman" panose="02020603050405020304" charset="0"/>
              </a:rPr>
              <a:t>Site Costs</a:t>
            </a:r>
            <a:r>
              <a:rPr sz="2400" b="1">
                <a:latin typeface="Arial" panose="020B0604020202020204" pitchFamily="34" charset="0"/>
                <a:cs typeface="Arial" panose="020B0604020202020204" pitchFamily="34" charset="0"/>
              </a:rPr>
              <a:t> </a:t>
            </a:r>
            <a:endParaRPr sz="2400" b="1">
              <a:latin typeface="Arial" panose="020B0604020202020204" pitchFamily="34" charset="0"/>
              <a:ea typeface="Arial" panose="020B0604020202020204" pitchFamily="34" charset="0"/>
            </a:endParaRPr>
          </a:p>
        </p:txBody>
      </p:sp>
      <p:sp>
        <p:nvSpPr>
          <p:cNvPr id="111622" name="Text Box 111621"/>
          <p:cNvSpPr txBox="1"/>
          <p:nvPr/>
        </p:nvSpPr>
        <p:spPr>
          <a:xfrm>
            <a:off x="990600" y="2590800"/>
            <a:ext cx="7315200" cy="396875"/>
          </a:xfrm>
          <a:prstGeom prst="rect">
            <a:avLst/>
          </a:prstGeom>
          <a:noFill/>
          <a:ln w="9525">
            <a:noFill/>
          </a:ln>
        </p:spPr>
        <p:txBody>
          <a:bodyPr>
            <a:spAutoFit/>
          </a:bodyPr>
          <a:p>
            <a:pPr>
              <a:spcBef>
                <a:spcPct val="50000"/>
              </a:spcBef>
            </a:pPr>
            <a:r>
              <a:rPr lang="en-GB" altLang="x-none" sz="2000">
                <a:latin typeface="Arial" panose="020B0604020202020204" pitchFamily="34" charset="0"/>
                <a:cs typeface="Times New Roman" panose="02020603050405020304" charset="0"/>
              </a:rPr>
              <a:t>Site Costs</a:t>
            </a:r>
            <a:r>
              <a:rPr sz="2000">
                <a:latin typeface="Arial" panose="020B0604020202020204" pitchFamily="34" charset="0"/>
                <a:cs typeface="Times New Roman" panose="02020603050405020304" charset="0"/>
              </a:rPr>
              <a:t>:</a:t>
            </a:r>
            <a:endParaRPr sz="2000">
              <a:latin typeface="Arial" panose="020B0604020202020204" pitchFamily="34" charset="0"/>
              <a:ea typeface="Times New Roman" panose="02020603050405020304" charset="0"/>
            </a:endParaRPr>
          </a:p>
        </p:txBody>
      </p:sp>
      <p:sp>
        <p:nvSpPr>
          <p:cNvPr id="111623" name="Text Box 111622"/>
          <p:cNvSpPr txBox="1"/>
          <p:nvPr/>
        </p:nvSpPr>
        <p:spPr>
          <a:xfrm>
            <a:off x="990600" y="3032125"/>
            <a:ext cx="7696200" cy="82550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According to construction schedule (by C.M. &amp; Planner) with estimate based on quantity, standard performance, of the standard man-hours and estimated physical progress.</a:t>
            </a:r>
            <a:endParaRPr sz="1600">
              <a:latin typeface="Arial" panose="020B0604020202020204" pitchFamily="34" charset="0"/>
              <a:ea typeface="Arial" panose="020B0604020202020204" pitchFamily="34" charset="0"/>
            </a:endParaRPr>
          </a:p>
        </p:txBody>
      </p:sp>
      <p:sp>
        <p:nvSpPr>
          <p:cNvPr id="111625" name="Text Box 111624"/>
          <p:cNvSpPr txBox="1"/>
          <p:nvPr/>
        </p:nvSpPr>
        <p:spPr>
          <a:xfrm>
            <a:off x="914400" y="1600200"/>
            <a:ext cx="7315200" cy="366713"/>
          </a:xfrm>
          <a:prstGeom prst="rect">
            <a:avLst/>
          </a:prstGeom>
          <a:noFill/>
          <a:ln w="9525">
            <a:noFill/>
          </a:ln>
        </p:spPr>
        <p:txBody>
          <a:bodyPr>
            <a:spAutoFit/>
          </a:bodyPr>
          <a:p>
            <a:pPr algn="ctr">
              <a:spcBef>
                <a:spcPct val="50000"/>
              </a:spcBef>
            </a:pPr>
            <a:r>
              <a:rPr lang="en-GB" altLang="x-none" sz="1800" b="1" u="sng">
                <a:latin typeface="Arial" panose="020B0604020202020204" pitchFamily="34" charset="0"/>
                <a:cs typeface="Times New Roman" panose="02020603050405020304" charset="0"/>
              </a:rPr>
              <a:t>Scheduling of Costs-Revenues- Invoicing by:</a:t>
            </a:r>
            <a:endParaRPr sz="1800" u="sng">
              <a:latin typeface="Arial" panose="020B0604020202020204" pitchFamily="34" charset="0"/>
              <a:ea typeface="Times New Roman" panose="02020603050405020304" charset="0"/>
            </a:endParaRPr>
          </a:p>
        </p:txBody>
      </p:sp>
      <p:pic>
        <p:nvPicPr>
          <p:cNvPr id="111626" name="Picture 111625"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11629" name="Picture 111628" descr="C:\Documents and Settings\Selecta\Dati applicazioni\Microsoft\Media Catalog\Downloaded Clips\cl0\WB02260_.gif"/>
          <p:cNvPicPr>
            <a:picLocks noChangeAspect="1"/>
          </p:cNvPicPr>
          <p:nvPr/>
        </p:nvPicPr>
        <p:blipFill>
          <a:blip r:embed="rId2"/>
          <a:stretch>
            <a:fillRect/>
          </a:stretch>
        </p:blipFill>
        <p:spPr>
          <a:xfrm>
            <a:off x="685800" y="3124200"/>
            <a:ext cx="228600" cy="228600"/>
          </a:xfrm>
          <a:prstGeom prst="rect">
            <a:avLst/>
          </a:prstGeom>
          <a:noFill/>
          <a:ln w="9525">
            <a:noFill/>
          </a:ln>
        </p:spPr>
      </p:pic>
      <p:pic>
        <p:nvPicPr>
          <p:cNvPr id="2" name="Picture 1"/>
          <p:cNvPicPr>
            <a:picLocks noChangeAspect="1"/>
          </p:cNvPicPr>
          <p:nvPr/>
        </p:nvPicPr>
        <p:blipFill>
          <a:blip r:embed="rId3"/>
          <a:stretch>
            <a:fillRect/>
          </a:stretch>
        </p:blipFill>
        <p:spPr>
          <a:xfrm>
            <a:off x="3376295" y="188595"/>
            <a:ext cx="2390775" cy="752475"/>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116737"/>
          <p:cNvSpPr/>
          <p:nvPr/>
        </p:nvSpPr>
        <p:spPr>
          <a:xfrm>
            <a:off x="622300" y="871538"/>
            <a:ext cx="7899400" cy="5113337"/>
          </a:xfrm>
          <a:prstGeom prst="rect">
            <a:avLst/>
          </a:prstGeom>
          <a:noFill/>
          <a:ln w="9525">
            <a:noFill/>
          </a:ln>
        </p:spPr>
        <p:txBody>
          <a:bodyPr lIns="72000" tIns="36000" rIns="72000" bIns="36000" anchor="ctr" anchorCtr="0"/>
          <a:p>
            <a:pPr algn="ctr" eaLnBrk="0" hangingPunct="0">
              <a:spcBef>
                <a:spcPct val="20000"/>
              </a:spcBef>
              <a:buClr>
                <a:srgbClr val="003399"/>
              </a:buClr>
            </a:pPr>
            <a:endParaRPr lang="en-GB" altLang="x-none" b="1" dirty="0">
              <a:solidFill>
                <a:schemeClr val="accent2"/>
              </a:solidFill>
              <a:latin typeface="Tahoma" panose="020B0604030504040204" pitchFamily="34" charset="0"/>
            </a:endParaRPr>
          </a:p>
        </p:txBody>
      </p:sp>
      <p:sp>
        <p:nvSpPr>
          <p:cNvPr id="116739" name="Text Box 116738"/>
          <p:cNvSpPr txBox="1"/>
          <p:nvPr/>
        </p:nvSpPr>
        <p:spPr>
          <a:xfrm>
            <a:off x="609600" y="304800"/>
            <a:ext cx="6477000" cy="641350"/>
          </a:xfrm>
          <a:prstGeom prst="rect">
            <a:avLst/>
          </a:prstGeom>
          <a:noFill/>
          <a:ln w="9525">
            <a:noFill/>
          </a:ln>
        </p:spPr>
        <p:txBody>
          <a:bodyPr>
            <a:spAutoFit/>
          </a:bodyPr>
          <a:p>
            <a:pPr>
              <a:spcBef>
                <a:spcPct val="50000"/>
              </a:spcBef>
            </a:pPr>
            <a:endParaRPr sz="3600" dirty="0">
              <a:latin typeface="Times New Roman" panose="02020603050405020304" charset="0"/>
            </a:endParaRPr>
          </a:p>
        </p:txBody>
      </p:sp>
      <p:sp>
        <p:nvSpPr>
          <p:cNvPr id="116740" name="Title 116739"/>
          <p:cNvSpPr>
            <a:spLocks noGrp="1"/>
          </p:cNvSpPr>
          <p:nvPr>
            <p:ph type="title"/>
          </p:nvPr>
        </p:nvSpPr>
        <p:spPr>
          <a:ln/>
        </p:spPr>
        <p:txBody>
          <a:bodyPr anchor="b" anchorCtr="0"/>
          <a:p>
            <a:r>
              <a:rPr lang="en-GB" altLang="x-none" sz="2400" b="1">
                <a:latin typeface="Arial" panose="020B0604020202020204" pitchFamily="34" charset="0"/>
                <a:cs typeface="Times New Roman" panose="02020603050405020304" charset="0"/>
              </a:rPr>
              <a:t>(P.R.S.)Project Revenues Schedule</a:t>
            </a:r>
            <a:r>
              <a:rPr sz="2400" b="1">
                <a:latin typeface="Arial" panose="020B0604020202020204" pitchFamily="34" charset="0"/>
                <a:cs typeface="Arial" panose="020B0604020202020204" pitchFamily="34" charset="0"/>
              </a:rPr>
              <a:t> - </a:t>
            </a:r>
            <a:r>
              <a:rPr lang="en-GB" altLang="x-none" sz="2400" b="1">
                <a:latin typeface="Arial" panose="020B0604020202020204" pitchFamily="34" charset="0"/>
                <a:cs typeface="Times New Roman" panose="02020603050405020304" charset="0"/>
              </a:rPr>
              <a:t>Other Costs</a:t>
            </a:r>
            <a:r>
              <a:rPr sz="2400" b="1">
                <a:latin typeface="Arial" panose="020B0604020202020204" pitchFamily="34" charset="0"/>
                <a:cs typeface="Arial" panose="020B0604020202020204" pitchFamily="34" charset="0"/>
              </a:rPr>
              <a:t> </a:t>
            </a:r>
            <a:endParaRPr sz="2400" b="1">
              <a:latin typeface="Arial" panose="020B0604020202020204" pitchFamily="34" charset="0"/>
              <a:ea typeface="Arial" panose="020B0604020202020204" pitchFamily="34" charset="0"/>
            </a:endParaRPr>
          </a:p>
        </p:txBody>
      </p:sp>
      <p:sp>
        <p:nvSpPr>
          <p:cNvPr id="116742" name="Text Box 116741"/>
          <p:cNvSpPr txBox="1"/>
          <p:nvPr/>
        </p:nvSpPr>
        <p:spPr>
          <a:xfrm>
            <a:off x="990600" y="2438400"/>
            <a:ext cx="7315200" cy="366713"/>
          </a:xfrm>
          <a:prstGeom prst="rect">
            <a:avLst/>
          </a:prstGeom>
          <a:noFill/>
          <a:ln w="9525">
            <a:noFill/>
          </a:ln>
        </p:spPr>
        <p:txBody>
          <a:bodyPr>
            <a:spAutoFit/>
          </a:bodyPr>
          <a:p>
            <a:pPr>
              <a:spcBef>
                <a:spcPct val="50000"/>
              </a:spcBef>
            </a:pPr>
            <a:r>
              <a:rPr lang="en-GB" altLang="x-none" sz="1800">
                <a:latin typeface="Arial" panose="020B0604020202020204" pitchFamily="34" charset="0"/>
                <a:cs typeface="Times New Roman" panose="02020603050405020304" charset="0"/>
              </a:rPr>
              <a:t>Other costs:</a:t>
            </a:r>
            <a:endParaRPr sz="1800">
              <a:latin typeface="Arial" panose="020B0604020202020204" pitchFamily="34" charset="0"/>
              <a:ea typeface="Times New Roman" panose="02020603050405020304" charset="0"/>
            </a:endParaRPr>
          </a:p>
        </p:txBody>
      </p:sp>
      <p:sp>
        <p:nvSpPr>
          <p:cNvPr id="116743" name="Text Box 116742"/>
          <p:cNvSpPr txBox="1"/>
          <p:nvPr/>
        </p:nvSpPr>
        <p:spPr>
          <a:xfrm>
            <a:off x="990600" y="3032125"/>
            <a:ext cx="7696200" cy="336550"/>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Arial" panose="020B0604020202020204" pitchFamily="34" charset="0"/>
              </a:rPr>
              <a:t>All other costs are distributed linearly and according to the duration of the activities.</a:t>
            </a:r>
            <a:endParaRPr sz="1600">
              <a:latin typeface="Arial" panose="020B0604020202020204" pitchFamily="34" charset="0"/>
              <a:ea typeface="Times New Roman" panose="02020603050405020304" charset="0"/>
            </a:endParaRPr>
          </a:p>
        </p:txBody>
      </p:sp>
      <p:sp>
        <p:nvSpPr>
          <p:cNvPr id="116744" name="Text Box 116743"/>
          <p:cNvSpPr txBox="1"/>
          <p:nvPr/>
        </p:nvSpPr>
        <p:spPr>
          <a:xfrm>
            <a:off x="990600" y="3657600"/>
            <a:ext cx="7696200" cy="581025"/>
          </a:xfrm>
          <a:prstGeom prst="rect">
            <a:avLst/>
          </a:prstGeom>
          <a:noFill/>
          <a:ln w="9525">
            <a:noFill/>
          </a:ln>
        </p:spPr>
        <p:txBody>
          <a:bodyPr>
            <a:spAutoFit/>
          </a:bodyPr>
          <a:p>
            <a:pPr>
              <a:spcBef>
                <a:spcPct val="50000"/>
              </a:spcBef>
            </a:pPr>
            <a:r>
              <a:rPr lang="en-GB" altLang="x-none" sz="1600">
                <a:latin typeface="Arial" panose="020B0604020202020204" pitchFamily="34" charset="0"/>
                <a:cs typeface="Times New Roman" panose="02020603050405020304" charset="0"/>
              </a:rPr>
              <a:t>Unexpected technical events and contingencies are always accounted for in the last month of the duration of the project.</a:t>
            </a:r>
            <a:r>
              <a:rPr sz="1600">
                <a:latin typeface="Arial" panose="020B0604020202020204" pitchFamily="34" charset="0"/>
                <a:cs typeface="Arial" panose="020B0604020202020204" pitchFamily="34" charset="0"/>
              </a:rPr>
              <a:t> </a:t>
            </a:r>
            <a:endParaRPr sz="1600">
              <a:latin typeface="Arial" panose="020B0604020202020204" pitchFamily="34" charset="0"/>
              <a:ea typeface="Arial" panose="020B0604020202020204" pitchFamily="34" charset="0"/>
            </a:endParaRPr>
          </a:p>
        </p:txBody>
      </p:sp>
      <p:sp>
        <p:nvSpPr>
          <p:cNvPr id="116745" name="Text Box 116744"/>
          <p:cNvSpPr txBox="1"/>
          <p:nvPr/>
        </p:nvSpPr>
        <p:spPr>
          <a:xfrm>
            <a:off x="914400" y="1600200"/>
            <a:ext cx="7315200" cy="366713"/>
          </a:xfrm>
          <a:prstGeom prst="rect">
            <a:avLst/>
          </a:prstGeom>
          <a:noFill/>
          <a:ln w="9525">
            <a:noFill/>
          </a:ln>
        </p:spPr>
        <p:txBody>
          <a:bodyPr>
            <a:spAutoFit/>
          </a:bodyPr>
          <a:p>
            <a:pPr algn="ctr">
              <a:spcBef>
                <a:spcPct val="50000"/>
              </a:spcBef>
            </a:pPr>
            <a:r>
              <a:rPr lang="en-GB" altLang="x-none" sz="1800" b="1" u="sng">
                <a:latin typeface="Arial" panose="020B0604020202020204" pitchFamily="34" charset="0"/>
                <a:cs typeface="Times New Roman" panose="02020603050405020304" charset="0"/>
              </a:rPr>
              <a:t>Scheduling of Costs-Revenues- Invoicing by:</a:t>
            </a:r>
            <a:endParaRPr sz="1800" u="sng">
              <a:latin typeface="Arial" panose="020B0604020202020204" pitchFamily="34" charset="0"/>
              <a:ea typeface="Times New Roman" panose="02020603050405020304" charset="0"/>
            </a:endParaRPr>
          </a:p>
        </p:txBody>
      </p:sp>
      <p:pic>
        <p:nvPicPr>
          <p:cNvPr id="116746" name="Picture 116745" descr="C:\Documents and Settings\Selecta\Desktop\LOGOBY GMR.jpg"/>
          <p:cNvPicPr>
            <a:picLocks noChangeAspect="1"/>
          </p:cNvPicPr>
          <p:nvPr/>
        </p:nvPicPr>
        <p:blipFill>
          <a:blip r:embed="rId1"/>
          <a:stretch>
            <a:fillRect/>
          </a:stretch>
        </p:blipFill>
        <p:spPr>
          <a:xfrm>
            <a:off x="3581400" y="152400"/>
            <a:ext cx="1981200" cy="781050"/>
          </a:xfrm>
          <a:prstGeom prst="rect">
            <a:avLst/>
          </a:prstGeom>
          <a:noFill/>
          <a:ln w="9525">
            <a:noFill/>
          </a:ln>
        </p:spPr>
      </p:pic>
      <p:pic>
        <p:nvPicPr>
          <p:cNvPr id="116748" name="Picture 116747" descr="C:\Documents and Settings\Selecta\Dati applicazioni\Microsoft\Media Catalog\Downloaded Clips\cl0\WB02260_.gif"/>
          <p:cNvPicPr>
            <a:picLocks noChangeAspect="1"/>
          </p:cNvPicPr>
          <p:nvPr/>
        </p:nvPicPr>
        <p:blipFill>
          <a:blip r:embed="rId2"/>
          <a:stretch>
            <a:fillRect/>
          </a:stretch>
        </p:blipFill>
        <p:spPr>
          <a:xfrm>
            <a:off x="685800" y="3124200"/>
            <a:ext cx="228600" cy="228600"/>
          </a:xfrm>
          <a:prstGeom prst="rect">
            <a:avLst/>
          </a:prstGeom>
          <a:noFill/>
          <a:ln w="9525">
            <a:noFill/>
          </a:ln>
        </p:spPr>
      </p:pic>
      <p:pic>
        <p:nvPicPr>
          <p:cNvPr id="116749" name="Picture 116748" descr="C:\Documents and Settings\Selecta\Dati applicazioni\Microsoft\Media Catalog\Downloaded Clips\cl0\WB02254_.gif"/>
          <p:cNvPicPr>
            <a:picLocks noChangeAspect="1"/>
          </p:cNvPicPr>
          <p:nvPr/>
        </p:nvPicPr>
        <p:blipFill>
          <a:blip r:embed="rId3"/>
          <a:stretch>
            <a:fillRect/>
          </a:stretch>
        </p:blipFill>
        <p:spPr>
          <a:xfrm>
            <a:off x="685800" y="3733800"/>
            <a:ext cx="228600" cy="228600"/>
          </a:xfrm>
          <a:prstGeom prst="rect">
            <a:avLst/>
          </a:prstGeom>
          <a:noFill/>
          <a:ln w="9525">
            <a:noFill/>
          </a:ln>
        </p:spPr>
      </p:pic>
      <p:pic>
        <p:nvPicPr>
          <p:cNvPr id="2" name="Picture 1"/>
          <p:cNvPicPr>
            <a:picLocks noChangeAspect="1"/>
          </p:cNvPicPr>
          <p:nvPr/>
        </p:nvPicPr>
        <p:blipFill>
          <a:blip r:embed="rId4"/>
          <a:stretch>
            <a:fillRect/>
          </a:stretch>
        </p:blipFill>
        <p:spPr>
          <a:xfrm>
            <a:off x="3376295" y="188595"/>
            <a:ext cx="2390775" cy="752475"/>
          </a:xfrm>
          <a:prstGeom prst="rect">
            <a:avLst/>
          </a:prstGeom>
        </p:spPr>
      </p:pic>
    </p:spTree>
  </p:cSld>
  <p:clrMapOvr>
    <a:masterClrMapping/>
  </p:clrMapOvr>
  <p:transition>
    <p:random/>
  </p:transition>
</p:sld>
</file>

<file path=ppt/theme/theme1.xml><?xml version="1.0" encoding="utf-8"?>
<a:theme xmlns:a="http://schemas.openxmlformats.org/drawingml/2006/main" name="Cianografica">
  <a:themeElements>
    <a:clrScheme name="">
      <a:dk1>
        <a:srgbClr val="40458C"/>
      </a:dk1>
      <a:lt1>
        <a:srgbClr val="FFFFFF"/>
      </a:lt1>
      <a:dk2>
        <a:srgbClr val="660066"/>
      </a:dk2>
      <a:lt2>
        <a:srgbClr val="B7C1EB"/>
      </a:lt2>
      <a:accent1>
        <a:srgbClr val="ECD882"/>
      </a:accent1>
      <a:accent2>
        <a:srgbClr val="B2B2B2"/>
      </a:accent2>
      <a:accent3>
        <a:srgbClr val="FFFFFF"/>
      </a:accent3>
      <a:accent4>
        <a:srgbClr val="363A78"/>
      </a:accent4>
      <a:accent5>
        <a:srgbClr val="F4E8C1"/>
      </a:accent5>
      <a:accent6>
        <a:srgbClr val="9F9F9F"/>
      </a:accent6>
      <a:hlink>
        <a:srgbClr val="6F89F7"/>
      </a:hlink>
      <a:folHlink>
        <a:srgbClr val="CFDBFD"/>
      </a:folHlink>
    </a:clrScheme>
    <a:fontScheme na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40458C"/>
        </a:lt1>
        <a:dk2>
          <a:srgbClr val="FFFFCC"/>
        </a:dk2>
        <a:lt2>
          <a:srgbClr val="000000"/>
        </a:lt2>
        <a:accent1>
          <a:srgbClr val="8D8DB3"/>
        </a:accent1>
        <a:accent2>
          <a:srgbClr val="B2B2B2"/>
        </a:accent2>
        <a:accent3>
          <a:srgbClr val="B0B1C5"/>
        </a:accent3>
        <a:accent4>
          <a:srgbClr val="DCDCDC"/>
        </a:accent4>
        <a:accent5>
          <a:srgbClr val="C5C5D5"/>
        </a:accent5>
        <a:accent6>
          <a:srgbClr val="9F9F9F"/>
        </a:accent6>
        <a:hlink>
          <a:srgbClr val="6F89F7"/>
        </a:hlink>
        <a:folHlink>
          <a:srgbClr val="4F56AD"/>
        </a:folHlink>
      </a:clrScheme>
      <a:clrMap bg1="lt1" tx1="dk1" bg2="lt2" tx2="dk2" accent1="accent1" accent2="accent2" accent3="accent3" accent4="accent4" accent5="accent5" accent6="accent6" hlink="hlink" folHlink="folHlink"/>
    </a:extraClrScheme>
    <a:extraClrScheme>
      <a:clrScheme name="">
        <a:dk1>
          <a:srgbClr val="40458C"/>
        </a:dk1>
        <a:lt1>
          <a:srgbClr val="FFFFFF"/>
        </a:lt1>
        <a:dk2>
          <a:srgbClr val="660066"/>
        </a:dk2>
        <a:lt2>
          <a:srgbClr val="B7C1EB"/>
        </a:lt2>
        <a:accent1>
          <a:srgbClr val="ECD882"/>
        </a:accent1>
        <a:accent2>
          <a:srgbClr val="B2B2B2"/>
        </a:accent2>
        <a:accent3>
          <a:srgbClr val="FFFFFF"/>
        </a:accent3>
        <a:accent4>
          <a:srgbClr val="363A78"/>
        </a:accent4>
        <a:accent5>
          <a:srgbClr val="F4E8C1"/>
        </a:accent5>
        <a:accent6>
          <a:srgbClr val="9F9F9F"/>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2D2D2"/>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2AD5C"/>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CFFCC"/>
        </a:dk2>
        <a:lt2>
          <a:srgbClr val="000000"/>
        </a:lt2>
        <a:accent1>
          <a:srgbClr val="006699"/>
        </a:accent1>
        <a:accent2>
          <a:srgbClr val="009999"/>
        </a:accent2>
        <a:accent3>
          <a:srgbClr val="AAADB9"/>
        </a:accent3>
        <a:accent4>
          <a:srgbClr val="DCDCDC"/>
        </a:accent4>
        <a:accent5>
          <a:srgbClr val="AAB9CA"/>
        </a:accent5>
        <a:accent6>
          <a:srgbClr val="008989"/>
        </a:accent6>
        <a:hlink>
          <a:srgbClr val="0099CC"/>
        </a:hlink>
        <a:folHlink>
          <a:srgbClr val="00458A"/>
        </a:folHlink>
      </a:clrScheme>
      <a:clrMap bg1="lt1" tx1="dk1" bg2="lt2" tx2="dk2" accent1="accent1" accent2="accent2" accent3="accent3" accent4="accent4" accent5="accent5" accent6="accent6" hlink="hlink" folHlink="folHlink"/>
    </a:extraClrScheme>
    <a:extraClrScheme>
      <a:clrScheme name="">
        <a:dk1>
          <a:srgbClr val="FFFFFF"/>
        </a:dk1>
        <a:lt1>
          <a:srgbClr val="004A48"/>
        </a:lt1>
        <a:dk2>
          <a:srgbClr val="33CCCC"/>
        </a:dk2>
        <a:lt2>
          <a:srgbClr val="000000"/>
        </a:lt2>
        <a:accent1>
          <a:srgbClr val="006699"/>
        </a:accent1>
        <a:accent2>
          <a:srgbClr val="009999"/>
        </a:accent2>
        <a:accent3>
          <a:srgbClr val="AAB2B1"/>
        </a:accent3>
        <a:accent4>
          <a:srgbClr val="DCDCDC"/>
        </a:accent4>
        <a:accent5>
          <a:srgbClr val="AAB9CA"/>
        </a:accent5>
        <a:accent6>
          <a:srgbClr val="008989"/>
        </a:accent6>
        <a:hlink>
          <a:srgbClr val="00CC99"/>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00"/>
        </a:lt1>
        <a:dk2>
          <a:srgbClr val="FFFFCC"/>
        </a:dk2>
        <a:lt2>
          <a:srgbClr val="000000"/>
        </a:lt2>
        <a:accent1>
          <a:srgbClr val="CC9900"/>
        </a:accent1>
        <a:accent2>
          <a:srgbClr val="CC6600"/>
        </a:accent2>
        <a:accent3>
          <a:srgbClr val="ADADAA"/>
        </a:accent3>
        <a:accent4>
          <a:srgbClr val="DCDCDC"/>
        </a:accent4>
        <a:accent5>
          <a:srgbClr val="E2CAAA"/>
        </a:accent5>
        <a:accent6>
          <a:srgbClr val="B75B00"/>
        </a:accent6>
        <a:hlink>
          <a:srgbClr val="808000"/>
        </a:hlink>
        <a:folHlink>
          <a:srgbClr val="525000"/>
        </a:folHlink>
      </a:clrScheme>
      <a:clrMap bg1="lt1" tx1="dk1" bg2="lt2" tx2="dk2" accent1="accent1" accent2="accent2" accent3="accent3" accent4="accent4" accent5="accent5" accent6="accent6" hlink="hlink" folHlink="folHlink"/>
    </a:extraClrScheme>
    <a:extraClrScheme>
      <a:clrScheme name="">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2"/>
        </a:accent5>
        <a:accent6>
          <a:srgbClr val="72AFB3"/>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C:\Programmi\Microsoft Office\Templates\Presentation Designs\Cianografica.pot</Template>
  <TotalTime>0</TotalTime>
  <Words>7382</Words>
  <Application>WPS Presentation</Application>
  <PresentationFormat>Presentazione su schermo</PresentationFormat>
  <Paragraphs>293</Paragraphs>
  <Slides>31</Slides>
  <Notes>30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5</vt:i4>
      </vt:variant>
      <vt:variant>
        <vt:lpstr>幻灯片标题</vt:lpstr>
      </vt:variant>
      <vt:variant>
        <vt:i4>31</vt:i4>
      </vt:variant>
    </vt:vector>
  </HeadingPairs>
  <TitlesOfParts>
    <vt:vector size="45" baseType="lpstr">
      <vt:lpstr>Arial</vt:lpstr>
      <vt:lpstr>SimSun</vt:lpstr>
      <vt:lpstr>Wingdings</vt:lpstr>
      <vt:lpstr>Times New Roman</vt:lpstr>
      <vt:lpstr>Tahoma</vt:lpstr>
      <vt:lpstr>Symbol</vt:lpstr>
      <vt:lpstr>Microsoft YaHei</vt:lpstr>
      <vt:lpstr>Arial Unicode MS</vt:lpstr>
      <vt:lpstr>Cianografica</vt:lpstr>
      <vt:lpstr>CorelPhotoPaint.Image.10</vt:lpstr>
      <vt:lpstr>Excel.Chart.8</vt:lpstr>
      <vt:lpstr>CorelPhotoPaint.Image.10</vt:lpstr>
      <vt:lpstr>CorelPhotoPaint.Image.10</vt:lpstr>
      <vt:lpstr>CorelPhotoPaint.Image.10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Pianificare e gestire un Business Plan</dc:title>
  <dc:creator>Ferre</dc:creator>
  <cp:lastModifiedBy>Ana M. Robles</cp:lastModifiedBy>
  <cp:revision>159</cp:revision>
  <cp:lastPrinted>2000-02-02T15:08:46Z</cp:lastPrinted>
  <dcterms:created xsi:type="dcterms:W3CDTF">2000-01-31T11:38:55Z</dcterms:created>
  <dcterms:modified xsi:type="dcterms:W3CDTF">2026-06-12T14:58:11Z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0ABEE7C020D44F0DBA9F1F168447BF72_13</vt:lpwstr>
  </property>
  <property fmtid="{D5CDD505-2E9C-101B-9397-08002B2CF9AE}" pid="3" name="KSOProductBuildVer">
    <vt:lpwstr>1033-12.1.0.26880</vt:lpwstr>
  </property>
</Properties>
</file>